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306" r:id="rId11"/>
    <p:sldId id="307" r:id="rId12"/>
    <p:sldId id="308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05" r:id="rId25"/>
    <p:sldId id="278" r:id="rId26"/>
    <p:sldId id="31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11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5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16" autoAdjust="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DF21D-5C39-48E5-9E5A-824CAC62566D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C8662-FADE-4462-BBE1-08E8709E56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8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95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1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 of the primary functions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Charpy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Izod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tests is to determine whether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material experiences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ductile-to-brittle transition with decreasing temperature and,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so, the range of temperatures over which it occurs.</a:t>
            </a:r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may be noted in the chapter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photograph of the fractured oil tanker for this chapter, widely used steels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exhibit this ductile-to-brittle transition with disastrous consequences</a:t>
            </a:r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At higher temperatures the CVN energy is relatively large, in correlation</a:t>
            </a:r>
          </a:p>
          <a:p>
            <a:r>
              <a:rPr lang="en-US" dirty="0" smtClean="0"/>
              <a:t>with a ductile mode of fracture. As the temperature is lowered, the impact energy</a:t>
            </a:r>
          </a:p>
          <a:p>
            <a:r>
              <a:rPr lang="en-US" dirty="0" smtClean="0"/>
              <a:t>drops suddenly over a relatively narrow temperature range, below which the</a:t>
            </a:r>
          </a:p>
          <a:p>
            <a:r>
              <a:rPr lang="en-US" dirty="0" smtClean="0"/>
              <a:t>energy has a constant but small value; that is, the mode of fracture is brittle.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6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35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35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97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61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İncremental</a:t>
            </a:r>
            <a:r>
              <a:rPr lang="tr-TR" dirty="0" smtClean="0"/>
              <a:t>: artan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71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71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21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62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7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78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9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68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83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was realized that the results of laboratory tensile tests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(at low loading rates) could not be extrapolated to predict fracture behavior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Charpy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V-notch (CVN) technique is most commonly used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C8662-FADE-4462-BBE1-08E8709E56B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0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74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7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2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5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1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6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7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2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7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3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C4B2-A657-4C56-8970-FF393DC38812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BB2C4-C85F-43D2-AC75-869DEFD078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1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827584" y="260648"/>
            <a:ext cx="6284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Failure: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Fracture, </a:t>
            </a:r>
            <a:r>
              <a:rPr lang="en-US" sz="3200" b="1" dirty="0" smtClean="0">
                <a:solidFill>
                  <a:srgbClr val="FF0000"/>
                </a:solidFill>
              </a:rPr>
              <a:t>Fatigue </a:t>
            </a:r>
            <a:r>
              <a:rPr lang="en-US" sz="3200" b="1" dirty="0">
                <a:solidFill>
                  <a:srgbClr val="FF0000"/>
                </a:solidFill>
              </a:rPr>
              <a:t>and Creep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45423"/>
            <a:ext cx="4031462" cy="262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378257" y="3046856"/>
            <a:ext cx="3094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Ship-cyclic </a:t>
            </a:r>
            <a:r>
              <a:rPr lang="en-US" b="1" dirty="0" smtClean="0">
                <a:solidFill>
                  <a:srgbClr val="FFFF00"/>
                </a:solidFill>
              </a:rPr>
              <a:t>loading</a:t>
            </a:r>
            <a:r>
              <a:rPr lang="tr-TR" b="1" dirty="0" smtClean="0">
                <a:solidFill>
                  <a:srgbClr val="FFFF00"/>
                </a:solidFill>
              </a:rPr>
              <a:t> </a:t>
            </a:r>
            <a:r>
              <a:rPr lang="tr-TR" b="1" dirty="0" err="1" smtClean="0">
                <a:solidFill>
                  <a:srgbClr val="FFFF00"/>
                </a:solidFill>
              </a:rPr>
              <a:t>from</a:t>
            </a:r>
            <a:r>
              <a:rPr lang="tr-TR" b="1" dirty="0" smtClean="0">
                <a:solidFill>
                  <a:srgbClr val="FFFF00"/>
                </a:solidFill>
              </a:rPr>
              <a:t> </a:t>
            </a:r>
            <a:r>
              <a:rPr lang="tr-TR" b="1" dirty="0" err="1" smtClean="0">
                <a:solidFill>
                  <a:srgbClr val="FFFF00"/>
                </a:solidFill>
              </a:rPr>
              <a:t>waves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6476876" y="3040237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Computer </a:t>
            </a:r>
            <a:r>
              <a:rPr lang="en-US" b="1" dirty="0" smtClean="0">
                <a:solidFill>
                  <a:srgbClr val="FF0000"/>
                </a:solidFill>
              </a:rPr>
              <a:t>chip-cyclic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thermal</a:t>
            </a:r>
            <a:r>
              <a:rPr lang="tr-TR" b="1" dirty="0" smtClean="0">
                <a:solidFill>
                  <a:srgbClr val="FF0000"/>
                </a:solidFill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</a:rPr>
              <a:t>loading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897346"/>
            <a:ext cx="2813968" cy="215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1052736"/>
            <a:ext cx="1584177" cy="206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4271889" y="3016177"/>
            <a:ext cx="3036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Hip implant-cyclic</a:t>
            </a:r>
          </a:p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loading from walking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05" y="3662508"/>
            <a:ext cx="2264132" cy="206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335457" y="5870281"/>
            <a:ext cx="2703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 minimal force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required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to tear the package open</a:t>
            </a:r>
          </a:p>
        </p:txBody>
      </p:sp>
      <p:sp>
        <p:nvSpPr>
          <p:cNvPr id="9" name="Dikdörtgen 8"/>
          <p:cNvSpPr/>
          <p:nvPr/>
        </p:nvSpPr>
        <p:spPr>
          <a:xfrm>
            <a:off x="3019621" y="3956908"/>
            <a:ext cx="5924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failure of engineering materials is </a:t>
            </a:r>
            <a:r>
              <a:rPr lang="en-US" dirty="0" smtClean="0"/>
              <a:t>an </a:t>
            </a:r>
            <a:r>
              <a:rPr lang="en-US" dirty="0"/>
              <a:t>undesirable </a:t>
            </a:r>
            <a:r>
              <a:rPr lang="en-US" dirty="0" smtClean="0"/>
              <a:t>event</a:t>
            </a:r>
            <a:r>
              <a:rPr lang="tr-TR" dirty="0" smtClean="0"/>
              <a:t>: </a:t>
            </a:r>
            <a:r>
              <a:rPr lang="en-US" dirty="0" smtClean="0"/>
              <a:t>human </a:t>
            </a:r>
            <a:r>
              <a:rPr lang="en-US" dirty="0"/>
              <a:t>lives that are put in jeopardy, </a:t>
            </a:r>
            <a:endParaRPr lang="tr-TR" dirty="0" smtClean="0"/>
          </a:p>
          <a:p>
            <a:r>
              <a:rPr lang="tr-TR" dirty="0"/>
              <a:t>-</a:t>
            </a:r>
            <a:r>
              <a:rPr lang="en-US" dirty="0" smtClean="0"/>
              <a:t>economic </a:t>
            </a:r>
            <a:r>
              <a:rPr lang="en-US" dirty="0"/>
              <a:t>losses, </a:t>
            </a:r>
            <a:endParaRPr lang="tr-TR" dirty="0" smtClean="0"/>
          </a:p>
          <a:p>
            <a:r>
              <a:rPr lang="tr-TR" dirty="0"/>
              <a:t>-</a:t>
            </a:r>
            <a:r>
              <a:rPr lang="en-US" dirty="0" smtClean="0"/>
              <a:t>interference </a:t>
            </a:r>
            <a:r>
              <a:rPr lang="en-US" dirty="0"/>
              <a:t>with the availability of products and services.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3111626" y="5338419"/>
            <a:ext cx="57865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usual </a:t>
            </a:r>
            <a:r>
              <a:rPr lang="en-US" dirty="0" smtClean="0"/>
              <a:t>causes</a:t>
            </a:r>
            <a:r>
              <a:rPr lang="tr-TR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improper </a:t>
            </a:r>
            <a:r>
              <a:rPr lang="en-US" dirty="0"/>
              <a:t>materials selection </a:t>
            </a:r>
            <a:endParaRPr lang="tr-TR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 processing</a:t>
            </a:r>
            <a:r>
              <a:rPr lang="tr-TR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inadequate design of the </a:t>
            </a:r>
            <a:r>
              <a:rPr lang="en-US" dirty="0" smtClean="0"/>
              <a:t>component</a:t>
            </a:r>
            <a:endParaRPr lang="tr-TR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its </a:t>
            </a:r>
            <a:r>
              <a:rPr lang="en-US" dirty="0"/>
              <a:t>misuse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61988" y="5902501"/>
            <a:ext cx="8935168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It is the responsibility of the engineer 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to anticipate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tr-T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</a:rPr>
              <a:t>plan 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for possible failure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and, in the event that failure does occur, 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to assess its </a:t>
            </a:r>
            <a:r>
              <a:rPr lang="en-US" b="1" u="sng" dirty="0" smtClean="0">
                <a:solidFill>
                  <a:schemeClr val="accent5">
                    <a:lumMod val="50000"/>
                  </a:schemeClr>
                </a:solidFill>
              </a:rPr>
              <a:t>cause</a:t>
            </a:r>
            <a:r>
              <a:rPr lang="tr-TR" b="1" u="sng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then 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take appropriate preventive measures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against future incidents</a:t>
            </a:r>
          </a:p>
        </p:txBody>
      </p:sp>
    </p:spTree>
    <p:extLst>
      <p:ext uri="{BB962C8B-B14F-4D97-AF65-F5344CB8AC3E}">
        <p14:creationId xmlns:p14="http://schemas.microsoft.com/office/powerpoint/2010/main" val="129768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23528" y="1484784"/>
            <a:ext cx="8229600" cy="1684784"/>
          </a:xfrm>
        </p:spPr>
        <p:txBody>
          <a:bodyPr>
            <a:noAutofit/>
          </a:bodyPr>
          <a:lstStyle/>
          <a:p>
            <a:r>
              <a:rPr lang="en-US" sz="2000" dirty="0"/>
              <a:t>In ceramic materials, the ionic or covalent bonds permit little or no </a:t>
            </a:r>
            <a:r>
              <a:rPr lang="en-US" sz="2000" dirty="0" smtClean="0"/>
              <a:t>slip</a:t>
            </a:r>
            <a:r>
              <a:rPr lang="tr-TR" sz="2000" dirty="0" smtClean="0"/>
              <a:t>. </a:t>
            </a:r>
          </a:p>
          <a:p>
            <a:r>
              <a:rPr lang="en-US" sz="2000" dirty="0" smtClean="0"/>
              <a:t>failure </a:t>
            </a:r>
            <a:r>
              <a:rPr lang="en-US" sz="2000" dirty="0"/>
              <a:t>is a result of brittle fracture. </a:t>
            </a:r>
            <a:endParaRPr lang="tr-TR" sz="2000" dirty="0" smtClean="0"/>
          </a:p>
          <a:p>
            <a:r>
              <a:rPr lang="en-US" sz="2000" dirty="0" smtClean="0"/>
              <a:t>Most </a:t>
            </a:r>
            <a:r>
              <a:rPr lang="en-US" sz="2000" dirty="0"/>
              <a:t>crystalline ceramics fail </a:t>
            </a:r>
            <a:r>
              <a:rPr lang="en-US" sz="2000" dirty="0" smtClean="0"/>
              <a:t>by</a:t>
            </a:r>
            <a:r>
              <a:rPr lang="tr-TR" sz="2000" dirty="0" smtClean="0"/>
              <a:t> </a:t>
            </a:r>
            <a:r>
              <a:rPr lang="en-US" sz="2000" dirty="0" smtClean="0"/>
              <a:t>cleavage </a:t>
            </a:r>
            <a:r>
              <a:rPr lang="en-US" sz="2000" dirty="0"/>
              <a:t>along widely spaced, closely packed planes. </a:t>
            </a:r>
            <a:endParaRPr lang="tr-TR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fracture surface typically </a:t>
            </a:r>
            <a:r>
              <a:rPr lang="en-US" sz="2000" dirty="0" smtClean="0"/>
              <a:t>is</a:t>
            </a:r>
            <a:r>
              <a:rPr lang="tr-TR" sz="2000" dirty="0" smtClean="0"/>
              <a:t> </a:t>
            </a:r>
            <a:r>
              <a:rPr lang="en-US" sz="2000" dirty="0" smtClean="0"/>
              <a:t>smooth</a:t>
            </a:r>
            <a:r>
              <a:rPr lang="en-US" sz="2000" dirty="0"/>
              <a:t>, and frequently no characteristic surface features point to the origin of </a:t>
            </a:r>
            <a:r>
              <a:rPr lang="en-US" sz="2000" dirty="0" smtClean="0"/>
              <a:t>the</a:t>
            </a:r>
            <a:r>
              <a:rPr lang="tr-TR" sz="2000" dirty="0" smtClean="0"/>
              <a:t> </a:t>
            </a:r>
            <a:r>
              <a:rPr lang="en-US" sz="2000" dirty="0" smtClean="0"/>
              <a:t>fracture</a:t>
            </a:r>
            <a:endParaRPr lang="en-US" sz="2000" dirty="0"/>
          </a:p>
        </p:txBody>
      </p:sp>
      <p:sp>
        <p:nvSpPr>
          <p:cNvPr id="4" name="Dikdörtgen 3"/>
          <p:cNvSpPr/>
          <p:nvPr/>
        </p:nvSpPr>
        <p:spPr>
          <a:xfrm>
            <a:off x="0" y="173831"/>
            <a:ext cx="903649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5600"/>
            <a:r>
              <a:rPr lang="en-US" sz="2400" b="1" u="sng" dirty="0" smtClean="0">
                <a:solidFill>
                  <a:schemeClr val="accent2">
                    <a:lumMod val="75000"/>
                  </a:schemeClr>
                </a:solidFill>
              </a:rPr>
              <a:t>MICROSTRUCTURAL FEATURES OF FRACTURE IN CERAMICS, GLASSES</a:t>
            </a:r>
            <a:endParaRPr lang="tr-TR" sz="2400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355600"/>
            <a:r>
              <a:rPr lang="tr-TR" sz="2400" b="1" u="sng" dirty="0" smtClean="0">
                <a:solidFill>
                  <a:schemeClr val="accent2">
                    <a:lumMod val="75000"/>
                  </a:schemeClr>
                </a:solidFill>
              </a:rPr>
              <a:t>A. </a:t>
            </a:r>
            <a:r>
              <a:rPr lang="en-US" sz="2400" b="1" u="sng" dirty="0" smtClean="0">
                <a:solidFill>
                  <a:schemeClr val="tx2"/>
                </a:solidFill>
              </a:rPr>
              <a:t>CERAMIC</a:t>
            </a:r>
            <a:endParaRPr lang="en-US" sz="2400" b="1" u="sng" dirty="0">
              <a:solidFill>
                <a:schemeClr val="tx2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r="53244" b="5872"/>
          <a:stretch/>
        </p:blipFill>
        <p:spPr>
          <a:xfrm>
            <a:off x="1835696" y="3861048"/>
            <a:ext cx="3044298" cy="2707632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4932040" y="458112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dvP6C96"/>
              </a:rPr>
              <a:t>The fracture</a:t>
            </a:r>
          </a:p>
          <a:p>
            <a:r>
              <a:rPr lang="en-US" dirty="0">
                <a:latin typeface="AdvP6C96"/>
              </a:rPr>
              <a:t>surface of Al</a:t>
            </a:r>
            <a:r>
              <a:rPr lang="en-US" sz="800" dirty="0">
                <a:latin typeface="AdvP6C96"/>
              </a:rPr>
              <a:t>2</a:t>
            </a:r>
            <a:r>
              <a:rPr lang="en-US" dirty="0">
                <a:latin typeface="AdvP6C96"/>
              </a:rPr>
              <a:t>O</a:t>
            </a:r>
            <a:r>
              <a:rPr lang="en-US" sz="800" dirty="0">
                <a:latin typeface="AdvP6C96"/>
              </a:rPr>
              <a:t>3</a:t>
            </a:r>
            <a:r>
              <a:rPr lang="en-US" dirty="0">
                <a:latin typeface="AdvP6C96"/>
              </a:rPr>
              <a:t>, showing the cleavage faces </a:t>
            </a:r>
            <a:r>
              <a:rPr lang="en-US" dirty="0" smtClean="0">
                <a:latin typeface="AdvP6C96"/>
              </a:rPr>
              <a:t>(</a:t>
            </a:r>
            <a:r>
              <a:rPr lang="tr-TR" dirty="0" smtClean="0">
                <a:latin typeface="AdvP6C96"/>
              </a:rPr>
              <a:t>x</a:t>
            </a:r>
            <a:r>
              <a:rPr lang="en-US" dirty="0" smtClean="0">
                <a:latin typeface="AdvP6C96"/>
              </a:rPr>
              <a:t>1250</a:t>
            </a:r>
            <a:r>
              <a:rPr lang="en-US" dirty="0">
                <a:latin typeface="AdvP6C96"/>
              </a:rPr>
              <a:t>),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9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23528" y="1484784"/>
            <a:ext cx="8229600" cy="1684784"/>
          </a:xfrm>
        </p:spPr>
        <p:txBody>
          <a:bodyPr>
            <a:noAutofit/>
          </a:bodyPr>
          <a:lstStyle/>
          <a:p>
            <a:r>
              <a:rPr lang="en-US" sz="2000" dirty="0"/>
              <a:t>Glasses also fracture in a brittle manner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r>
              <a:rPr lang="en-US" sz="2000" dirty="0" smtClean="0"/>
              <a:t>Frequently</a:t>
            </a:r>
            <a:r>
              <a:rPr lang="en-US" sz="2000" dirty="0"/>
              <a:t>, a </a:t>
            </a:r>
            <a:r>
              <a:rPr lang="en-US" sz="2000" dirty="0" err="1"/>
              <a:t>conchoidal</a:t>
            </a:r>
            <a:r>
              <a:rPr lang="en-US" sz="2000" dirty="0"/>
              <a:t> fracture </a:t>
            </a:r>
            <a:r>
              <a:rPr lang="en-US" sz="2000" dirty="0" smtClean="0"/>
              <a:t>surface</a:t>
            </a:r>
            <a:r>
              <a:rPr lang="tr-TR" sz="2000" dirty="0" smtClean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observed. This surface contains a very smooth mirror zone near the origin </a:t>
            </a:r>
            <a:r>
              <a:rPr lang="en-US" sz="2000" dirty="0" smtClean="0"/>
              <a:t>of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fracture, with tear lines comprising the remainder of the </a:t>
            </a:r>
            <a:r>
              <a:rPr lang="en-US" sz="2000" dirty="0" smtClean="0"/>
              <a:t>surface. </a:t>
            </a:r>
            <a:endParaRPr lang="tr-TR" sz="2000" dirty="0" smtClean="0"/>
          </a:p>
          <a:p>
            <a:r>
              <a:rPr lang="en-US" sz="2000" dirty="0" smtClean="0"/>
              <a:t>The</a:t>
            </a:r>
            <a:r>
              <a:rPr lang="tr-TR" sz="2000" dirty="0" smtClean="0"/>
              <a:t> </a:t>
            </a:r>
            <a:r>
              <a:rPr lang="en-US" sz="2000" dirty="0" smtClean="0"/>
              <a:t>tear </a:t>
            </a:r>
            <a:r>
              <a:rPr lang="en-US" sz="2000" dirty="0"/>
              <a:t>lines point back to the mirror zone and the origin of the crack, much like </a:t>
            </a:r>
            <a:r>
              <a:rPr lang="en-US" sz="2000" dirty="0" smtClean="0"/>
              <a:t>the</a:t>
            </a:r>
            <a:r>
              <a:rPr lang="tr-TR" sz="2000" dirty="0" smtClean="0"/>
              <a:t> </a:t>
            </a:r>
            <a:r>
              <a:rPr lang="en-US" sz="2000" dirty="0" smtClean="0"/>
              <a:t>chevron </a:t>
            </a:r>
            <a:r>
              <a:rPr lang="en-US" sz="2000" dirty="0"/>
              <a:t>pattern in metals.</a:t>
            </a:r>
          </a:p>
        </p:txBody>
      </p:sp>
      <p:sp>
        <p:nvSpPr>
          <p:cNvPr id="4" name="Dikdörtgen 3"/>
          <p:cNvSpPr/>
          <p:nvPr/>
        </p:nvSpPr>
        <p:spPr>
          <a:xfrm>
            <a:off x="0" y="173831"/>
            <a:ext cx="903649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5600"/>
            <a:r>
              <a:rPr lang="en-US" sz="2400" b="1" u="sng" dirty="0" smtClean="0">
                <a:solidFill>
                  <a:schemeClr val="accent2">
                    <a:lumMod val="75000"/>
                  </a:schemeClr>
                </a:solidFill>
              </a:rPr>
              <a:t>MICROSTRUCTURAL FEATURES OF FRACTURE IN CERAMICS, GLASSES</a:t>
            </a:r>
            <a:endParaRPr lang="tr-TR" sz="2400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355600"/>
            <a:r>
              <a:rPr lang="tr-TR" sz="2400" b="1" u="sng" dirty="0" smtClean="0">
                <a:solidFill>
                  <a:schemeClr val="accent2">
                    <a:lumMod val="75000"/>
                  </a:schemeClr>
                </a:solidFill>
              </a:rPr>
              <a:t>B. </a:t>
            </a:r>
            <a:r>
              <a:rPr lang="en-US" sz="2400" b="1" u="sng" dirty="0" smtClean="0">
                <a:solidFill>
                  <a:schemeClr val="tx2"/>
                </a:solidFill>
              </a:rPr>
              <a:t>GLASSES</a:t>
            </a:r>
            <a:endParaRPr lang="en-US" sz="2400" b="1" u="sng" dirty="0">
              <a:solidFill>
                <a:schemeClr val="tx2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/>
          <a:srcRect l="50706" t="-2805" r="-619" b="2805"/>
          <a:stretch/>
        </p:blipFill>
        <p:spPr>
          <a:xfrm>
            <a:off x="683568" y="3501008"/>
            <a:ext cx="3249858" cy="2876534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3923928" y="443711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dvP6C96"/>
              </a:rPr>
              <a:t>the fracture surface of glass,</a:t>
            </a:r>
          </a:p>
          <a:p>
            <a:r>
              <a:rPr lang="en-US" dirty="0">
                <a:latin typeface="AdvP6C96"/>
              </a:rPr>
              <a:t>showing the mirror zone (top) and tear lines characteristic of </a:t>
            </a:r>
            <a:r>
              <a:rPr lang="en-US" dirty="0" err="1">
                <a:latin typeface="AdvP6C96"/>
              </a:rPr>
              <a:t>conchoidal</a:t>
            </a:r>
            <a:r>
              <a:rPr lang="en-US" dirty="0">
                <a:latin typeface="AdvP6C96"/>
              </a:rPr>
              <a:t> fracture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2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1684784"/>
          </a:xfrm>
        </p:spPr>
        <p:txBody>
          <a:bodyPr>
            <a:noAutofit/>
          </a:bodyPr>
          <a:lstStyle/>
          <a:p>
            <a:r>
              <a:rPr lang="en-US" sz="2200" dirty="0"/>
              <a:t>Polymers can fail by either a ductile or a brittle mechanism. </a:t>
            </a:r>
            <a:endParaRPr lang="tr-TR" sz="2200" dirty="0" smtClean="0"/>
          </a:p>
          <a:p>
            <a:r>
              <a:rPr lang="en-US" sz="2200" dirty="0" smtClean="0"/>
              <a:t>Below </a:t>
            </a:r>
            <a:r>
              <a:rPr lang="en-US" sz="2200" dirty="0"/>
              <a:t>the glass </a:t>
            </a:r>
            <a:r>
              <a:rPr lang="en-US" sz="2200" dirty="0" smtClean="0"/>
              <a:t>temperature</a:t>
            </a:r>
            <a:r>
              <a:rPr lang="tr-TR" sz="2200" dirty="0" smtClean="0"/>
              <a:t> (</a:t>
            </a:r>
            <a:r>
              <a:rPr lang="en-US" sz="2200" dirty="0" err="1" smtClean="0"/>
              <a:t>Tg</a:t>
            </a:r>
            <a:r>
              <a:rPr lang="tr-TR" sz="2200" dirty="0" smtClean="0"/>
              <a:t>)</a:t>
            </a:r>
            <a:r>
              <a:rPr lang="en-US" sz="2200" dirty="0" smtClean="0"/>
              <a:t>, </a:t>
            </a:r>
            <a:r>
              <a:rPr lang="en-US" sz="2200" dirty="0"/>
              <a:t>thermoplastic polymers fail in a brittle manner—much like a </a:t>
            </a:r>
            <a:r>
              <a:rPr lang="en-US" sz="2200" dirty="0" smtClean="0"/>
              <a:t>glass.</a:t>
            </a:r>
            <a:r>
              <a:rPr lang="tr-TR" sz="2200" dirty="0" smtClean="0"/>
              <a:t> </a:t>
            </a:r>
            <a:r>
              <a:rPr lang="en-US" sz="2200" dirty="0" smtClean="0"/>
              <a:t>Likewise</a:t>
            </a:r>
            <a:r>
              <a:rPr lang="en-US" sz="2200" dirty="0"/>
              <a:t>, the hard thermoset polymers, whose structure consists of inter-connected </a:t>
            </a:r>
            <a:r>
              <a:rPr lang="en-US" sz="2200" dirty="0" smtClean="0"/>
              <a:t>long</a:t>
            </a:r>
            <a:r>
              <a:rPr lang="tr-TR" sz="2200" dirty="0" smtClean="0"/>
              <a:t> </a:t>
            </a:r>
            <a:r>
              <a:rPr lang="en-US" sz="2200" dirty="0" smtClean="0"/>
              <a:t>chains </a:t>
            </a:r>
            <a:r>
              <a:rPr lang="en-US" sz="2200" dirty="0"/>
              <a:t>of molecules, fail by a brittle mechanism. </a:t>
            </a:r>
            <a:endParaRPr lang="tr-TR" sz="2200" dirty="0" smtClean="0"/>
          </a:p>
          <a:p>
            <a:r>
              <a:rPr lang="en-US" sz="2200" dirty="0" smtClean="0"/>
              <a:t>Some </a:t>
            </a:r>
            <a:r>
              <a:rPr lang="en-US" sz="2200" dirty="0"/>
              <a:t>plastics whose structure </a:t>
            </a:r>
            <a:r>
              <a:rPr lang="en-US" sz="2200" dirty="0" smtClean="0"/>
              <a:t>consists</a:t>
            </a:r>
            <a:r>
              <a:rPr lang="tr-TR" sz="2200" dirty="0" smtClean="0"/>
              <a:t> </a:t>
            </a:r>
            <a:r>
              <a:rPr lang="en-US" sz="2200" dirty="0" smtClean="0"/>
              <a:t>of </a:t>
            </a:r>
            <a:r>
              <a:rPr lang="en-US" sz="2200" dirty="0"/>
              <a:t>tangled but not chemically cross-linked chains, however, fail in a ductile </a:t>
            </a:r>
            <a:r>
              <a:rPr lang="en-US" sz="2200" dirty="0" smtClean="0"/>
              <a:t>manner</a:t>
            </a:r>
            <a:r>
              <a:rPr lang="tr-TR" sz="2200" dirty="0" smtClean="0"/>
              <a:t> </a:t>
            </a:r>
            <a:r>
              <a:rPr lang="en-US" sz="2200" dirty="0" smtClean="0"/>
              <a:t>above </a:t>
            </a:r>
            <a:r>
              <a:rPr lang="en-US" sz="2200" dirty="0"/>
              <a:t>the glass temperature, giving evidence of extensive deformation and even </a:t>
            </a:r>
            <a:r>
              <a:rPr lang="en-US" sz="2200" dirty="0" smtClean="0"/>
              <a:t>necking</a:t>
            </a:r>
            <a:r>
              <a:rPr lang="tr-TR" sz="2200" dirty="0" smtClean="0"/>
              <a:t> </a:t>
            </a:r>
            <a:r>
              <a:rPr lang="en-US" sz="2200" dirty="0" smtClean="0"/>
              <a:t>prior </a:t>
            </a:r>
            <a:r>
              <a:rPr lang="en-US" sz="2200" dirty="0"/>
              <a:t>to failure. </a:t>
            </a:r>
            <a:endParaRPr lang="tr-TR" sz="2200" dirty="0" smtClean="0"/>
          </a:p>
          <a:p>
            <a:r>
              <a:rPr lang="tr-TR" sz="2200" dirty="0" smtClean="0"/>
              <a:t>T</a:t>
            </a:r>
            <a:r>
              <a:rPr lang="en-US" sz="2200" dirty="0" smtClean="0"/>
              <a:t>he </a:t>
            </a:r>
            <a:r>
              <a:rPr lang="en-US" sz="2200" dirty="0"/>
              <a:t>ductile behavior is a result of sliding of the polymer chains, </a:t>
            </a:r>
            <a:r>
              <a:rPr lang="en-US" sz="2200" dirty="0" smtClean="0"/>
              <a:t>which</a:t>
            </a:r>
            <a:r>
              <a:rPr lang="tr-TR" sz="2200" dirty="0" smtClean="0"/>
              <a:t> </a:t>
            </a:r>
            <a:r>
              <a:rPr lang="en-US" sz="2200" dirty="0" smtClean="0"/>
              <a:t>is </a:t>
            </a:r>
            <a:r>
              <a:rPr lang="en-US" sz="2200" dirty="0"/>
              <a:t>not possible in glassy or thermosetting polymers. Thermosetting polymers have </a:t>
            </a:r>
            <a:r>
              <a:rPr lang="en-US" sz="2200" dirty="0" smtClean="0"/>
              <a:t>a</a:t>
            </a:r>
            <a:r>
              <a:rPr lang="tr-TR" sz="2200" dirty="0" smtClean="0"/>
              <a:t> </a:t>
            </a:r>
            <a:r>
              <a:rPr lang="en-US" sz="2200" dirty="0" smtClean="0"/>
              <a:t>rigid</a:t>
            </a:r>
            <a:r>
              <a:rPr lang="en-US" sz="2200" dirty="0"/>
              <a:t>, three-dimensional cross-linked structure</a:t>
            </a:r>
          </a:p>
        </p:txBody>
      </p:sp>
      <p:sp>
        <p:nvSpPr>
          <p:cNvPr id="4" name="Dikdörtgen 3"/>
          <p:cNvSpPr/>
          <p:nvPr/>
        </p:nvSpPr>
        <p:spPr>
          <a:xfrm>
            <a:off x="0" y="173831"/>
            <a:ext cx="903649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5600"/>
            <a:r>
              <a:rPr lang="en-US" sz="2400" b="1" u="sng" dirty="0" smtClean="0">
                <a:solidFill>
                  <a:schemeClr val="accent2">
                    <a:lumMod val="75000"/>
                  </a:schemeClr>
                </a:solidFill>
              </a:rPr>
              <a:t>MICROSTRUCTURAL FEATURES OF FRACTURE IN CERAMICS, GLASSES</a:t>
            </a:r>
            <a:endParaRPr lang="tr-TR" sz="2400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355600"/>
            <a:r>
              <a:rPr lang="tr-TR" sz="2400" b="1" u="sng" dirty="0" smtClean="0">
                <a:solidFill>
                  <a:schemeClr val="tx2"/>
                </a:solidFill>
              </a:rPr>
              <a:t>C. </a:t>
            </a:r>
            <a:r>
              <a:rPr lang="en-US" sz="2400" b="1" u="sng" dirty="0" smtClean="0">
                <a:solidFill>
                  <a:schemeClr val="tx2"/>
                </a:solidFill>
              </a:rPr>
              <a:t>POLYMERS</a:t>
            </a:r>
            <a:endParaRPr lang="en-US" sz="2400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" y="3501009"/>
            <a:ext cx="5849553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0" y="404664"/>
            <a:ext cx="914400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PRINCIPLES OF FRACTURE MECHANICS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07504" y="1052736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quantification </a:t>
            </a:r>
            <a:r>
              <a:rPr lang="en-US" sz="2000" dirty="0"/>
              <a:t>of the relationships between </a:t>
            </a:r>
            <a:r>
              <a:rPr lang="en-US" sz="2000" dirty="0" smtClean="0"/>
              <a:t>material</a:t>
            </a:r>
            <a:r>
              <a:rPr lang="tr-TR" sz="2000" dirty="0" smtClean="0"/>
              <a:t> </a:t>
            </a:r>
            <a:r>
              <a:rPr lang="en-US" sz="2000" dirty="0" smtClean="0"/>
              <a:t>properties</a:t>
            </a:r>
            <a:r>
              <a:rPr lang="en-US" sz="2000" dirty="0"/>
              <a:t>, stress level, the presence of crack-producing flaws, and crack </a:t>
            </a:r>
            <a:r>
              <a:rPr lang="en-US" sz="2000" dirty="0" smtClean="0"/>
              <a:t>propagation</a:t>
            </a:r>
            <a:r>
              <a:rPr lang="tr-TR" sz="2000" dirty="0" smtClean="0"/>
              <a:t> </a:t>
            </a:r>
            <a:r>
              <a:rPr lang="en-US" sz="2000" dirty="0" smtClean="0"/>
              <a:t>mechanisms</a:t>
            </a:r>
            <a:r>
              <a:rPr lang="en-US" sz="2000" dirty="0"/>
              <a:t>. </a:t>
            </a:r>
            <a:endParaRPr lang="tr-TR" sz="2000" dirty="0" smtClean="0"/>
          </a:p>
        </p:txBody>
      </p:sp>
      <p:sp>
        <p:nvSpPr>
          <p:cNvPr id="7" name="Dikdörtgen 6"/>
          <p:cNvSpPr/>
          <p:nvPr/>
        </p:nvSpPr>
        <p:spPr>
          <a:xfrm>
            <a:off x="251520" y="1772816"/>
            <a:ext cx="2826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Stress Concentration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179512" y="2276872"/>
            <a:ext cx="87276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measured fracture strengths for most materials are significantly lower </a:t>
            </a:r>
            <a:r>
              <a:rPr lang="en-US" dirty="0" smtClean="0"/>
              <a:t>than</a:t>
            </a:r>
            <a:r>
              <a:rPr lang="tr-TR" dirty="0" smtClean="0"/>
              <a:t> </a:t>
            </a:r>
            <a:r>
              <a:rPr lang="en-US" dirty="0" smtClean="0"/>
              <a:t>those </a:t>
            </a:r>
            <a:r>
              <a:rPr lang="en-US" dirty="0"/>
              <a:t>predicted by theoretical calculations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en-US" dirty="0" smtClean="0"/>
              <a:t>based </a:t>
            </a:r>
            <a:r>
              <a:rPr lang="en-US" dirty="0"/>
              <a:t>on atomic bonding energies</a:t>
            </a:r>
            <a:r>
              <a:rPr lang="en-US" dirty="0" smtClean="0"/>
              <a:t>.</a:t>
            </a:r>
            <a:endParaRPr lang="tr-TR" dirty="0" smtClean="0"/>
          </a:p>
          <a:p>
            <a:pPr algn="just"/>
            <a:r>
              <a:rPr lang="tr-TR" b="1" i="1" dirty="0" err="1" smtClean="0">
                <a:solidFill>
                  <a:schemeClr val="accent3">
                    <a:lumMod val="50000"/>
                  </a:schemeClr>
                </a:solidFill>
              </a:rPr>
              <a:t>Because</a:t>
            </a:r>
            <a:r>
              <a:rPr lang="tr-TR" b="1" i="1" dirty="0" smtClean="0">
                <a:solidFill>
                  <a:schemeClr val="accent3">
                    <a:lumMod val="50000"/>
                  </a:schemeClr>
                </a:solidFill>
              </a:rPr>
              <a:t> :</a:t>
            </a:r>
          </a:p>
          <a:p>
            <a:r>
              <a:rPr lang="en-US" dirty="0"/>
              <a:t>the presence of microscopic flaws or cracks </a:t>
            </a:r>
            <a:r>
              <a:rPr lang="en-US" dirty="0" smtClean="0"/>
              <a:t>that</a:t>
            </a:r>
            <a:r>
              <a:rPr lang="tr-TR" dirty="0" smtClean="0"/>
              <a:t> </a:t>
            </a:r>
            <a:r>
              <a:rPr lang="en-US" dirty="0" smtClean="0"/>
              <a:t>always </a:t>
            </a:r>
            <a:r>
              <a:rPr lang="en-US" dirty="0"/>
              <a:t>exist under normal conditions at the surface and within the interior of </a:t>
            </a:r>
            <a:r>
              <a:rPr lang="en-US" dirty="0" smtClean="0"/>
              <a:t>a</a:t>
            </a:r>
            <a:r>
              <a:rPr lang="tr-TR" dirty="0" smtClean="0"/>
              <a:t> </a:t>
            </a:r>
            <a:r>
              <a:rPr lang="en-US" dirty="0" smtClean="0"/>
              <a:t>body </a:t>
            </a:r>
            <a:r>
              <a:rPr lang="en-US" dirty="0"/>
              <a:t>of material.</a:t>
            </a:r>
          </a:p>
        </p:txBody>
      </p:sp>
      <p:sp>
        <p:nvSpPr>
          <p:cNvPr id="9" name="Dikdörtgen 8"/>
          <p:cNvSpPr/>
          <p:nvPr/>
        </p:nvSpPr>
        <p:spPr>
          <a:xfrm>
            <a:off x="5695198" y="4509120"/>
            <a:ext cx="31252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i="1" dirty="0"/>
              <a:t>a</a:t>
            </a:r>
            <a:r>
              <a:rPr lang="en-US" dirty="0"/>
              <a:t>) The geometry of surface and internal cracks. (</a:t>
            </a:r>
            <a:r>
              <a:rPr lang="en-US" i="1" dirty="0"/>
              <a:t>b</a:t>
            </a:r>
            <a:r>
              <a:rPr lang="en-US" dirty="0"/>
              <a:t>) Schematic stress profile</a:t>
            </a:r>
          </a:p>
          <a:p>
            <a:r>
              <a:rPr lang="en-US" dirty="0"/>
              <a:t>along the line </a:t>
            </a:r>
            <a:r>
              <a:rPr lang="en-US" i="1" dirty="0"/>
              <a:t>X</a:t>
            </a:r>
            <a:r>
              <a:rPr lang="en-US" dirty="0"/>
              <a:t>–</a:t>
            </a:r>
            <a:r>
              <a:rPr lang="en-US" i="1" dirty="0"/>
              <a:t>X</a:t>
            </a:r>
            <a:r>
              <a:rPr lang="en-US" dirty="0"/>
              <a:t> in (</a:t>
            </a:r>
            <a:r>
              <a:rPr lang="en-US" i="1" dirty="0"/>
              <a:t>a</a:t>
            </a:r>
            <a:r>
              <a:rPr lang="en-US" dirty="0"/>
              <a:t>), demonstrating stress amplification at crack tip positions.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5508104" y="3752165"/>
            <a:ext cx="3168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these flaws </a:t>
            </a:r>
            <a:r>
              <a:rPr lang="en-US" sz="2000" b="1" dirty="0" smtClean="0"/>
              <a:t>are</a:t>
            </a:r>
            <a:r>
              <a:rPr lang="tr-TR" sz="2000" b="1" dirty="0" smtClean="0"/>
              <a:t> </a:t>
            </a:r>
            <a:r>
              <a:rPr lang="en-US" sz="2000" b="1" dirty="0" smtClean="0"/>
              <a:t>called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stress raisers.</a:t>
            </a:r>
          </a:p>
        </p:txBody>
      </p:sp>
    </p:spTree>
    <p:extLst>
      <p:ext uri="{BB962C8B-B14F-4D97-AF65-F5344CB8AC3E}">
        <p14:creationId xmlns:p14="http://schemas.microsoft.com/office/powerpoint/2010/main" val="122417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6"/>
          <a:stretch/>
        </p:blipFill>
        <p:spPr bwMode="auto">
          <a:xfrm>
            <a:off x="323528" y="1772816"/>
            <a:ext cx="3672408" cy="418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0" y="404664"/>
            <a:ext cx="914400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PRINCIPLES OF FRACTURE MECHANICS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51520" y="1052736"/>
            <a:ext cx="2826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Stress Concentration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3275856" y="1588150"/>
            <a:ext cx="53347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a long crack oriented perpendicular to the </a:t>
            </a:r>
            <a:r>
              <a:rPr lang="en-US" dirty="0" smtClean="0"/>
              <a:t>applied</a:t>
            </a:r>
            <a:r>
              <a:rPr lang="tr-TR" dirty="0" smtClean="0"/>
              <a:t> </a:t>
            </a:r>
            <a:r>
              <a:rPr lang="tr-TR" dirty="0" err="1" smtClean="0"/>
              <a:t>stress</a:t>
            </a:r>
            <a:r>
              <a:rPr lang="tr-TR" dirty="0" smtClean="0"/>
              <a:t>; </a:t>
            </a:r>
            <a:r>
              <a:rPr lang="en-US" dirty="0" smtClean="0"/>
              <a:t> the maximum stress </a:t>
            </a:r>
            <a:r>
              <a:rPr lang="el-GR" b="1" dirty="0" smtClean="0"/>
              <a:t>σ</a:t>
            </a:r>
            <a:r>
              <a:rPr lang="tr-TR" b="1" baseline="-25000" dirty="0" smtClean="0"/>
              <a:t>m</a:t>
            </a:r>
            <a:r>
              <a:rPr lang="tr-TR" b="1" dirty="0" smtClean="0"/>
              <a:t> </a:t>
            </a:r>
            <a:r>
              <a:rPr lang="en-US" dirty="0" smtClean="0"/>
              <a:t>near the crack tip is: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348880"/>
            <a:ext cx="1626952" cy="71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3995936" y="306896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400" b="1" dirty="0" smtClean="0"/>
              <a:t>σ</a:t>
            </a:r>
            <a:r>
              <a:rPr lang="en-US" sz="1400" baseline="-25000" dirty="0" smtClean="0"/>
              <a:t>0</a:t>
            </a:r>
            <a:r>
              <a:rPr lang="en-US" sz="1400" dirty="0" smtClean="0"/>
              <a:t> </a:t>
            </a:r>
            <a:r>
              <a:rPr lang="tr-TR" sz="1400" dirty="0" smtClean="0"/>
              <a:t>:</a:t>
            </a:r>
            <a:r>
              <a:rPr lang="en-US" sz="1400" dirty="0" smtClean="0"/>
              <a:t> </a:t>
            </a:r>
            <a:r>
              <a:rPr lang="en-US" sz="1400" dirty="0"/>
              <a:t>the nominal applied tensile stress, </a:t>
            </a:r>
            <a:endParaRPr lang="tr-TR" sz="1400" dirty="0" smtClean="0"/>
          </a:p>
          <a:p>
            <a:r>
              <a:rPr lang="en-US" sz="1400" i="1" dirty="0"/>
              <a:t>ρ</a:t>
            </a:r>
            <a:r>
              <a:rPr lang="en-US" sz="1400" i="1" baseline="-25000" dirty="0" smtClean="0"/>
              <a:t>t</a:t>
            </a:r>
            <a:r>
              <a:rPr lang="en-US" sz="1400" i="1" dirty="0" smtClean="0"/>
              <a:t> </a:t>
            </a:r>
            <a:r>
              <a:rPr lang="tr-TR" sz="1400" i="1" dirty="0" smtClean="0"/>
              <a:t>:</a:t>
            </a:r>
            <a:r>
              <a:rPr lang="en-US" sz="1400" dirty="0" smtClean="0"/>
              <a:t>the </a:t>
            </a:r>
            <a:r>
              <a:rPr lang="en-US" sz="1400" dirty="0"/>
              <a:t>radius </a:t>
            </a:r>
            <a:r>
              <a:rPr lang="en-US" sz="1400" dirty="0" smtClean="0"/>
              <a:t>of</a:t>
            </a:r>
            <a:r>
              <a:rPr lang="tr-TR" sz="1400" dirty="0" smtClean="0"/>
              <a:t> </a:t>
            </a:r>
            <a:r>
              <a:rPr lang="en-US" sz="1400" dirty="0" smtClean="0"/>
              <a:t>curvature </a:t>
            </a:r>
            <a:r>
              <a:rPr lang="en-US" sz="1400" dirty="0"/>
              <a:t>of the crack </a:t>
            </a:r>
            <a:r>
              <a:rPr lang="en-US" sz="1400" dirty="0" smtClean="0"/>
              <a:t>tip</a:t>
            </a:r>
            <a:endParaRPr lang="tr-TR" sz="1400" dirty="0" smtClean="0"/>
          </a:p>
          <a:p>
            <a:r>
              <a:rPr lang="en-US" sz="1400" b="1" dirty="0"/>
              <a:t>a </a:t>
            </a:r>
            <a:r>
              <a:rPr lang="tr-TR" sz="1400" dirty="0" smtClean="0"/>
              <a:t>: </a:t>
            </a:r>
            <a:r>
              <a:rPr lang="en-US" sz="1400" dirty="0" smtClean="0"/>
              <a:t>the half-length</a:t>
            </a:r>
            <a:r>
              <a:rPr lang="tr-TR" sz="1400" dirty="0" smtClean="0"/>
              <a:t> </a:t>
            </a:r>
            <a:r>
              <a:rPr lang="en-US" sz="1400" dirty="0" smtClean="0"/>
              <a:t>of </a:t>
            </a:r>
            <a:r>
              <a:rPr lang="en-US" sz="1400" dirty="0"/>
              <a:t>the crack</a:t>
            </a:r>
          </a:p>
        </p:txBody>
      </p:sp>
      <p:sp>
        <p:nvSpPr>
          <p:cNvPr id="6" name="Dikdörtgen 5"/>
          <p:cNvSpPr/>
          <p:nvPr/>
        </p:nvSpPr>
        <p:spPr>
          <a:xfrm>
            <a:off x="3851920" y="393305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For a relatively long </a:t>
            </a:r>
            <a:r>
              <a:rPr lang="en-US" dirty="0" err="1" smtClean="0"/>
              <a:t>microcrack</a:t>
            </a:r>
            <a:r>
              <a:rPr lang="tr-TR" dirty="0" smtClean="0"/>
              <a:t> </a:t>
            </a:r>
            <a:r>
              <a:rPr lang="en-US" dirty="0" smtClean="0"/>
              <a:t>that </a:t>
            </a:r>
            <a:r>
              <a:rPr lang="en-US" dirty="0"/>
              <a:t>has a small tip radius of curvature, the factor (</a:t>
            </a:r>
            <a:r>
              <a:rPr lang="en-US" i="1" dirty="0" smtClean="0"/>
              <a:t>a</a:t>
            </a:r>
            <a:r>
              <a:rPr lang="en-US" dirty="0" smtClean="0"/>
              <a:t>/</a:t>
            </a:r>
            <a:r>
              <a:rPr lang="el-GR" dirty="0" smtClean="0"/>
              <a:t>ρ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  <a:r>
              <a:rPr lang="en-US" baseline="30000" dirty="0" smtClean="0"/>
              <a:t>1/2</a:t>
            </a:r>
            <a:r>
              <a:rPr lang="en-US" dirty="0" smtClean="0"/>
              <a:t> </a:t>
            </a:r>
            <a:r>
              <a:rPr lang="en-US" dirty="0"/>
              <a:t>may be very large. </a:t>
            </a:r>
            <a:r>
              <a:rPr lang="en-US" dirty="0" smtClean="0"/>
              <a:t>This</a:t>
            </a:r>
            <a:r>
              <a:rPr lang="tr-TR" dirty="0" smtClean="0"/>
              <a:t> </a:t>
            </a:r>
            <a:r>
              <a:rPr lang="en-US" dirty="0" smtClean="0"/>
              <a:t>will </a:t>
            </a:r>
            <a:r>
              <a:rPr lang="en-US" dirty="0"/>
              <a:t>yield a value of </a:t>
            </a:r>
            <a:r>
              <a:rPr lang="el-GR" dirty="0" smtClean="0"/>
              <a:t>σ</a:t>
            </a:r>
            <a:r>
              <a:rPr lang="en-US" i="1" baseline="-25000" dirty="0" smtClean="0"/>
              <a:t>m</a:t>
            </a:r>
            <a:r>
              <a:rPr lang="en-US" i="1" dirty="0" smtClean="0"/>
              <a:t> </a:t>
            </a:r>
            <a:r>
              <a:rPr lang="en-US" dirty="0"/>
              <a:t>that is many times the value of </a:t>
            </a:r>
            <a:r>
              <a:rPr lang="el-GR" dirty="0" smtClean="0"/>
              <a:t>σ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2" name="11 Dikdörtgen"/>
          <p:cNvSpPr/>
          <p:nvPr/>
        </p:nvSpPr>
        <p:spPr>
          <a:xfrm>
            <a:off x="3419872" y="1124744"/>
            <a:ext cx="5364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chemeClr val="accent1">
                    <a:lumMod val="50000"/>
                  </a:schemeClr>
                </a:solidFill>
              </a:rPr>
              <a:t>Flaw</a:t>
            </a:r>
            <a:r>
              <a:rPr lang="tr-TR" sz="2000" b="1" dirty="0" smtClean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tr-TR" sz="2000" b="1" dirty="0" err="1" smtClean="0">
                <a:solidFill>
                  <a:schemeClr val="accent1">
                    <a:lumMod val="50000"/>
                  </a:schemeClr>
                </a:solidFill>
              </a:rPr>
              <a:t>cracks</a:t>
            </a:r>
            <a:r>
              <a:rPr lang="tr-TR" sz="2000" b="1" dirty="0" smtClean="0">
                <a:solidFill>
                  <a:schemeClr val="accent1">
                    <a:lumMod val="50000"/>
                  </a:schemeClr>
                </a:solidFill>
              </a:rPr>
              <a:t> can </a:t>
            </a:r>
            <a:r>
              <a:rPr lang="tr-TR" sz="2000" b="1" dirty="0" err="1" smtClean="0">
                <a:solidFill>
                  <a:schemeClr val="accent1">
                    <a:lumMod val="50000"/>
                  </a:schemeClr>
                </a:solidFill>
              </a:rPr>
              <a:t>amplify</a:t>
            </a:r>
            <a:r>
              <a:rPr lang="tr-TR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1">
                    <a:lumMod val="50000"/>
                  </a:schemeClr>
                </a:solidFill>
              </a:rPr>
              <a:t>or</a:t>
            </a:r>
            <a:r>
              <a:rPr lang="tr-TR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1">
                    <a:lumMod val="50000"/>
                  </a:schemeClr>
                </a:solidFill>
              </a:rPr>
              <a:t>concentrate</a:t>
            </a:r>
            <a:r>
              <a:rPr lang="tr-TR" sz="20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1">
                    <a:lumMod val="50000"/>
                  </a:schemeClr>
                </a:solidFill>
              </a:rPr>
              <a:t>stress</a:t>
            </a:r>
            <a:r>
              <a:rPr lang="tr-TR" sz="2000" b="1" dirty="0" smtClean="0">
                <a:solidFill>
                  <a:schemeClr val="accent1">
                    <a:lumMod val="50000"/>
                  </a:schemeClr>
                </a:solidFill>
              </a:rPr>
              <a:t>!</a:t>
            </a:r>
            <a:endParaRPr lang="tr-T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Dikdörtgen 10"/>
          <p:cNvSpPr/>
          <p:nvPr/>
        </p:nvSpPr>
        <p:spPr>
          <a:xfrm>
            <a:off x="467544" y="5805264"/>
            <a:ext cx="347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he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stress concentration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factor</a:t>
            </a:r>
            <a:r>
              <a:rPr lang="tr-TR" b="1" i="1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K</a:t>
            </a:r>
            <a:r>
              <a:rPr lang="en-US" b="1" i="1" baseline="-25000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endParaRPr lang="en-US" b="1" baseline="-25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517232"/>
            <a:ext cx="2266950" cy="742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16 Dikdörtgen"/>
          <p:cNvSpPr/>
          <p:nvPr/>
        </p:nvSpPr>
        <p:spPr>
          <a:xfrm>
            <a:off x="179512" y="6457890"/>
            <a:ext cx="8964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 measure of the degree to which an external stress is amplified at</a:t>
            </a:r>
            <a:r>
              <a:rPr lang="tr-TR" sz="2000" dirty="0" smtClean="0"/>
              <a:t> </a:t>
            </a:r>
            <a:r>
              <a:rPr lang="en-US" sz="2000" dirty="0" smtClean="0"/>
              <a:t>the tip of a crack. </a:t>
            </a:r>
            <a:endParaRPr lang="tr-TR" sz="2000" dirty="0"/>
          </a:p>
        </p:txBody>
      </p:sp>
      <p:sp>
        <p:nvSpPr>
          <p:cNvPr id="19" name="18 Sağ Ok"/>
          <p:cNvSpPr/>
          <p:nvPr/>
        </p:nvSpPr>
        <p:spPr>
          <a:xfrm rot="3183024">
            <a:off x="2771800" y="6266210"/>
            <a:ext cx="468052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437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6"/>
          <p:cNvSpPr/>
          <p:nvPr/>
        </p:nvSpPr>
        <p:spPr>
          <a:xfrm>
            <a:off x="251520" y="332656"/>
            <a:ext cx="2826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Stress Concentration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9" name="8 Dikdörtgen"/>
          <p:cNvSpPr/>
          <p:nvPr/>
        </p:nvSpPr>
        <p:spPr>
          <a:xfrm>
            <a:off x="251520" y="2924944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i="1" dirty="0" smtClean="0">
                <a:solidFill>
                  <a:srgbClr val="C00000"/>
                </a:solidFill>
              </a:rPr>
              <a:t>The </a:t>
            </a:r>
            <a:r>
              <a:rPr lang="tr-TR" sz="2000" b="1" i="1" dirty="0" err="1" smtClean="0">
                <a:solidFill>
                  <a:srgbClr val="C00000"/>
                </a:solidFill>
              </a:rPr>
              <a:t>applied</a:t>
            </a:r>
            <a:r>
              <a:rPr lang="tr-TR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b="1" i="1" dirty="0" smtClean="0">
                <a:solidFill>
                  <a:srgbClr val="C00000"/>
                </a:solidFill>
              </a:rPr>
              <a:t>stress </a:t>
            </a:r>
            <a:r>
              <a:rPr lang="tr-TR" sz="2000" b="1" i="1" dirty="0" smtClean="0">
                <a:solidFill>
                  <a:srgbClr val="C00000"/>
                </a:solidFill>
              </a:rPr>
              <a:t>is </a:t>
            </a:r>
            <a:r>
              <a:rPr lang="en-US" sz="2000" b="1" i="1" dirty="0" err="1" smtClean="0">
                <a:solidFill>
                  <a:srgbClr val="C00000"/>
                </a:solidFill>
              </a:rPr>
              <a:t>amplif</a:t>
            </a:r>
            <a:r>
              <a:rPr lang="tr-TR" sz="2000" b="1" i="1" dirty="0" err="1" smtClean="0">
                <a:solidFill>
                  <a:srgbClr val="C00000"/>
                </a:solidFill>
              </a:rPr>
              <a:t>ied</a:t>
            </a:r>
            <a:r>
              <a:rPr lang="tr-TR" sz="2000" b="1" i="1" dirty="0" smtClean="0">
                <a:solidFill>
                  <a:srgbClr val="C00000"/>
                </a:solidFill>
              </a:rPr>
              <a:t> @</a:t>
            </a:r>
            <a:r>
              <a:rPr lang="en-US" sz="2000" b="1" i="1" dirty="0" smtClean="0">
                <a:solidFill>
                  <a:srgbClr val="C00000"/>
                </a:solidFill>
              </a:rPr>
              <a:t> microscopic defects</a:t>
            </a:r>
            <a:r>
              <a:rPr lang="tr-TR" sz="2000" b="1" i="1" dirty="0" smtClean="0">
                <a:solidFill>
                  <a:srgbClr val="C00000"/>
                </a:solidFill>
              </a:rPr>
              <a:t> &amp; </a:t>
            </a:r>
            <a:r>
              <a:rPr lang="en-US" sz="2000" b="1" i="1" dirty="0" smtClean="0">
                <a:solidFill>
                  <a:srgbClr val="C00000"/>
                </a:solidFill>
              </a:rPr>
              <a:t>macroscopic internal discontinuities</a:t>
            </a:r>
            <a:r>
              <a:rPr lang="tr-TR" sz="2000" b="1" i="1" dirty="0" smtClean="0">
                <a:solidFill>
                  <a:srgbClr val="C00000"/>
                </a:solidFill>
              </a:rPr>
              <a:t> </a:t>
            </a:r>
            <a:r>
              <a:rPr lang="en-US" sz="2000" b="1" i="1" dirty="0" smtClean="0">
                <a:solidFill>
                  <a:srgbClr val="C00000"/>
                </a:solidFill>
              </a:rPr>
              <a:t>(e.g., voids or inclusions), </a:t>
            </a:r>
            <a:r>
              <a:rPr lang="tr-TR" sz="2000" b="1" i="1" dirty="0" smtClean="0">
                <a:solidFill>
                  <a:srgbClr val="C00000"/>
                </a:solidFill>
              </a:rPr>
              <a:t>&amp; </a:t>
            </a:r>
            <a:r>
              <a:rPr lang="en-US" sz="2000" b="1" i="1" dirty="0" smtClean="0">
                <a:solidFill>
                  <a:srgbClr val="C00000"/>
                </a:solidFill>
              </a:rPr>
              <a:t>sharp corners, scratches, and notches</a:t>
            </a:r>
            <a:endParaRPr lang="tr-TR" sz="2000" b="1" i="1" dirty="0">
              <a:solidFill>
                <a:srgbClr val="C00000"/>
              </a:solidFill>
            </a:endParaRPr>
          </a:p>
        </p:txBody>
      </p:sp>
      <p:sp>
        <p:nvSpPr>
          <p:cNvPr id="11" name="10 Dikdörtgen"/>
          <p:cNvSpPr/>
          <p:nvPr/>
        </p:nvSpPr>
        <p:spPr>
          <a:xfrm>
            <a:off x="395536" y="1340768"/>
            <a:ext cx="2866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err="1" smtClean="0"/>
              <a:t>Large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Kt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promotes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failure</a:t>
            </a:r>
            <a:endParaRPr lang="tr-TR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980728"/>
            <a:ext cx="4176463" cy="119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Dikdörtgen"/>
          <p:cNvSpPr/>
          <p:nvPr/>
        </p:nvSpPr>
        <p:spPr>
          <a:xfrm>
            <a:off x="179512" y="2452826"/>
            <a:ext cx="8964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i="1" dirty="0" smtClean="0"/>
              <a:t>Minimize </a:t>
            </a:r>
            <a:r>
              <a:rPr lang="tr-TR" sz="2000" b="1" i="1" dirty="0" err="1" smtClean="0"/>
              <a:t>crack</a:t>
            </a:r>
            <a:r>
              <a:rPr lang="tr-TR" sz="2000" b="1" i="1" dirty="0" smtClean="0"/>
              <a:t> size,a, </a:t>
            </a:r>
            <a:r>
              <a:rPr lang="tr-TR" sz="2000" b="1" i="1" dirty="0" err="1" smtClean="0"/>
              <a:t>and</a:t>
            </a:r>
            <a:r>
              <a:rPr lang="tr-TR" sz="2000" b="1" i="1" dirty="0" smtClean="0"/>
              <a:t> </a:t>
            </a:r>
            <a:r>
              <a:rPr lang="tr-TR" sz="2000" b="1" i="1" dirty="0" err="1" smtClean="0"/>
              <a:t>maximize</a:t>
            </a:r>
            <a:r>
              <a:rPr lang="tr-TR" sz="2000" b="1" i="1" dirty="0" smtClean="0"/>
              <a:t> </a:t>
            </a:r>
            <a:r>
              <a:rPr lang="tr-TR" sz="2000" b="1" i="1" dirty="0" err="1" smtClean="0"/>
              <a:t>radius</a:t>
            </a:r>
            <a:r>
              <a:rPr lang="tr-TR" sz="2000" b="1" i="1" dirty="0" smtClean="0"/>
              <a:t> of </a:t>
            </a:r>
            <a:r>
              <a:rPr lang="tr-TR" sz="2000" b="1" i="1" dirty="0" err="1" smtClean="0"/>
              <a:t>curvature</a:t>
            </a:r>
            <a:r>
              <a:rPr lang="tr-TR" sz="2000" b="1" i="1" dirty="0" smtClean="0"/>
              <a:t>, </a:t>
            </a:r>
            <a:r>
              <a:rPr lang="el-GR" sz="2000" b="1" i="1" dirty="0" smtClean="0"/>
              <a:t>ρ</a:t>
            </a:r>
            <a:r>
              <a:rPr lang="tr-TR" sz="2000" b="1" i="1" dirty="0" smtClean="0"/>
              <a:t>t,  </a:t>
            </a:r>
            <a:r>
              <a:rPr lang="tr-TR" sz="2000" b="1" i="1" dirty="0" err="1" smtClean="0"/>
              <a:t>if</a:t>
            </a:r>
            <a:r>
              <a:rPr lang="tr-TR" sz="2000" b="1" i="1" dirty="0" smtClean="0"/>
              <a:t> </a:t>
            </a:r>
            <a:r>
              <a:rPr lang="tr-TR" sz="2000" b="1" i="1" dirty="0" err="1" smtClean="0"/>
              <a:t>crack</a:t>
            </a:r>
            <a:r>
              <a:rPr lang="tr-TR" sz="2000" b="1" i="1" dirty="0" smtClean="0"/>
              <a:t> is </a:t>
            </a:r>
            <a:r>
              <a:rPr lang="tr-TR" sz="2000" b="1" i="1" dirty="0" err="1" smtClean="0"/>
              <a:t>unavoidable</a:t>
            </a:r>
            <a:endParaRPr lang="tr-TR" sz="2000" b="1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3861047"/>
            <a:ext cx="2520280" cy="241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Dikdörtgen"/>
          <p:cNvSpPr/>
          <p:nvPr/>
        </p:nvSpPr>
        <p:spPr>
          <a:xfrm>
            <a:off x="6732240" y="5301208"/>
            <a:ext cx="2152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err="1" smtClean="0">
                <a:solidFill>
                  <a:srgbClr val="C00000"/>
                </a:solidFill>
              </a:rPr>
              <a:t>Avoid</a:t>
            </a:r>
            <a:r>
              <a:rPr lang="tr-TR" b="1" dirty="0" smtClean="0">
                <a:solidFill>
                  <a:srgbClr val="C00000"/>
                </a:solidFill>
              </a:rPr>
              <a:t> </a:t>
            </a:r>
            <a:r>
              <a:rPr lang="tr-TR" b="1" dirty="0" err="1" smtClean="0">
                <a:solidFill>
                  <a:srgbClr val="C00000"/>
                </a:solidFill>
              </a:rPr>
              <a:t>sharp</a:t>
            </a:r>
            <a:r>
              <a:rPr lang="tr-TR" b="1" dirty="0" smtClean="0">
                <a:solidFill>
                  <a:srgbClr val="C00000"/>
                </a:solidFill>
              </a:rPr>
              <a:t> </a:t>
            </a:r>
            <a:r>
              <a:rPr lang="tr-TR" b="1" dirty="0" err="1" smtClean="0">
                <a:solidFill>
                  <a:srgbClr val="C00000"/>
                </a:solidFill>
              </a:rPr>
              <a:t>corners</a:t>
            </a:r>
            <a:r>
              <a:rPr lang="tr-TR" b="1" dirty="0" smtClean="0">
                <a:solidFill>
                  <a:srgbClr val="C00000"/>
                </a:solidFill>
              </a:rPr>
              <a:t>!</a:t>
            </a:r>
            <a:endParaRPr lang="tr-TR" dirty="0">
              <a:solidFill>
                <a:srgbClr val="C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933056"/>
            <a:ext cx="3589091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6"/>
          <p:cNvSpPr/>
          <p:nvPr/>
        </p:nvSpPr>
        <p:spPr>
          <a:xfrm>
            <a:off x="251520" y="404664"/>
            <a:ext cx="2826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Stress Concentration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7" name="6 Dikdörtgen"/>
          <p:cNvSpPr/>
          <p:nvPr/>
        </p:nvSpPr>
        <p:spPr>
          <a:xfrm>
            <a:off x="179512" y="227687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i="1" dirty="0" smtClean="0"/>
              <a:t>E  : </a:t>
            </a:r>
            <a:r>
              <a:rPr lang="tr-TR" i="1" dirty="0" err="1" smtClean="0"/>
              <a:t>modulus</a:t>
            </a:r>
            <a:r>
              <a:rPr lang="tr-TR" i="1" dirty="0" smtClean="0"/>
              <a:t> of </a:t>
            </a:r>
            <a:r>
              <a:rPr lang="tr-TR" i="1" dirty="0" err="1" smtClean="0"/>
              <a:t>elasticity</a:t>
            </a:r>
            <a:endParaRPr lang="tr-TR" i="1" dirty="0" smtClean="0"/>
          </a:p>
          <a:p>
            <a:r>
              <a:rPr lang="el-GR" i="1" dirty="0" smtClean="0"/>
              <a:t>γ</a:t>
            </a:r>
            <a:r>
              <a:rPr lang="tr-TR" i="1" dirty="0" smtClean="0"/>
              <a:t>s : </a:t>
            </a:r>
            <a:r>
              <a:rPr lang="tr-TR" i="1" dirty="0" err="1" smtClean="0"/>
              <a:t>specific</a:t>
            </a:r>
            <a:r>
              <a:rPr lang="tr-TR" i="1" dirty="0" smtClean="0"/>
              <a:t> </a:t>
            </a:r>
            <a:r>
              <a:rPr lang="tr-TR" i="1" dirty="0" err="1" smtClean="0"/>
              <a:t>surface</a:t>
            </a:r>
            <a:r>
              <a:rPr lang="tr-TR" i="1" dirty="0" smtClean="0"/>
              <a:t> </a:t>
            </a:r>
            <a:r>
              <a:rPr lang="tr-TR" i="1" dirty="0" err="1" smtClean="0"/>
              <a:t>energy</a:t>
            </a:r>
            <a:endParaRPr lang="tr-TR" i="1" dirty="0" smtClean="0"/>
          </a:p>
          <a:p>
            <a:r>
              <a:rPr lang="en-US" i="1" dirty="0" smtClean="0"/>
              <a:t>a </a:t>
            </a:r>
            <a:r>
              <a:rPr lang="tr-TR" i="1" dirty="0" smtClean="0"/>
              <a:t>:</a:t>
            </a:r>
            <a:r>
              <a:rPr lang="en-US" i="1" dirty="0" smtClean="0"/>
              <a:t> one-half the length of an internal crack</a:t>
            </a:r>
            <a:endParaRPr lang="tr-TR" dirty="0"/>
          </a:p>
        </p:txBody>
      </p:sp>
      <p:sp>
        <p:nvSpPr>
          <p:cNvPr id="8" name="7 Dikdörtgen"/>
          <p:cNvSpPr/>
          <p:nvPr/>
        </p:nvSpPr>
        <p:spPr>
          <a:xfrm>
            <a:off x="323528" y="1196752"/>
            <a:ext cx="8208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err="1" smtClean="0"/>
              <a:t>Critical</a:t>
            </a:r>
            <a:r>
              <a:rPr lang="tr-TR" sz="2000" dirty="0" smtClean="0"/>
              <a:t> </a:t>
            </a:r>
            <a:r>
              <a:rPr lang="tr-TR" sz="2000" dirty="0" err="1" smtClean="0"/>
              <a:t>stress</a:t>
            </a:r>
            <a:r>
              <a:rPr lang="tr-TR" sz="2000" dirty="0" smtClean="0"/>
              <a:t> (</a:t>
            </a:r>
            <a:r>
              <a:rPr lang="el-GR" sz="2000" dirty="0" smtClean="0"/>
              <a:t>σ</a:t>
            </a:r>
            <a:r>
              <a:rPr lang="tr-TR" sz="2000" dirty="0" smtClean="0"/>
              <a:t>c)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crack</a:t>
            </a:r>
            <a:r>
              <a:rPr lang="tr-TR" sz="2000" dirty="0" smtClean="0"/>
              <a:t> </a:t>
            </a:r>
            <a:r>
              <a:rPr lang="tr-TR" sz="2000" dirty="0" err="1" smtClean="0"/>
              <a:t>propagation</a:t>
            </a:r>
            <a:r>
              <a:rPr lang="tr-TR" sz="2000" dirty="0" smtClean="0"/>
              <a:t> in a </a:t>
            </a:r>
            <a:r>
              <a:rPr lang="tr-TR" sz="2000" dirty="0" err="1" smtClean="0"/>
              <a:t>brittle</a:t>
            </a:r>
            <a:r>
              <a:rPr lang="tr-TR" sz="2000" dirty="0" smtClean="0"/>
              <a:t> </a:t>
            </a:r>
            <a:r>
              <a:rPr lang="tr-TR" sz="2000" dirty="0" err="1" smtClean="0"/>
              <a:t>material</a:t>
            </a:r>
            <a:endParaRPr lang="tr-T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132856"/>
            <a:ext cx="2304256" cy="1105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Dikdörtgen"/>
          <p:cNvSpPr/>
          <p:nvPr/>
        </p:nvSpPr>
        <p:spPr>
          <a:xfrm>
            <a:off x="179512" y="3573016"/>
            <a:ext cx="84969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brittle materials contain a population of small cracks and flaws that have a</a:t>
            </a:r>
            <a:r>
              <a:rPr lang="tr-TR" sz="2000" dirty="0" smtClean="0"/>
              <a:t> </a:t>
            </a:r>
            <a:r>
              <a:rPr lang="en-US" sz="2000" dirty="0" smtClean="0"/>
              <a:t>variety of sizes, geometries, and </a:t>
            </a:r>
            <a:r>
              <a:rPr lang="en-US" sz="2000" dirty="0" err="1" smtClean="0"/>
              <a:t>orientations.When</a:t>
            </a:r>
            <a:r>
              <a:rPr lang="en-US" sz="2000" dirty="0" smtClean="0"/>
              <a:t> the magnitude of a tensile stress</a:t>
            </a:r>
            <a:r>
              <a:rPr lang="tr-TR" sz="2000" dirty="0" smtClean="0"/>
              <a:t> </a:t>
            </a:r>
            <a:r>
              <a:rPr lang="en-US" sz="2000" dirty="0" smtClean="0"/>
              <a:t>at the tip of one of these flaws exceeds the value of this critical stress, a crack forms</a:t>
            </a:r>
            <a:r>
              <a:rPr lang="tr-TR" sz="2000" dirty="0" smtClean="0"/>
              <a:t> </a:t>
            </a:r>
            <a:r>
              <a:rPr lang="en-US" sz="2000" dirty="0" smtClean="0"/>
              <a:t>and then propagates, which results in fracture.</a:t>
            </a:r>
            <a:endParaRPr lang="tr-T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323528" y="332656"/>
            <a:ext cx="753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 smtClean="0">
                <a:solidFill>
                  <a:srgbClr val="C00000"/>
                </a:solidFill>
              </a:rPr>
              <a:t>EXAMPLE PROBLEM: </a:t>
            </a:r>
            <a:r>
              <a:rPr lang="tr-TR" sz="2400" b="1" dirty="0" err="1" smtClean="0"/>
              <a:t>Maximum</a:t>
            </a:r>
            <a:r>
              <a:rPr lang="tr-TR" sz="2400" b="1" dirty="0" smtClean="0"/>
              <a:t> </a:t>
            </a:r>
            <a:r>
              <a:rPr lang="tr-TR" sz="2400" b="1" dirty="0" err="1" smtClean="0"/>
              <a:t>Flaw</a:t>
            </a:r>
            <a:r>
              <a:rPr lang="tr-TR" sz="2400" b="1" dirty="0" smtClean="0"/>
              <a:t> </a:t>
            </a:r>
            <a:r>
              <a:rPr lang="tr-TR" sz="2400" b="1" dirty="0" err="1" smtClean="0"/>
              <a:t>Length</a:t>
            </a:r>
            <a:r>
              <a:rPr lang="tr-TR" sz="2400" b="1" dirty="0" smtClean="0"/>
              <a:t> </a:t>
            </a:r>
            <a:r>
              <a:rPr lang="tr-TR" sz="2400" b="1" dirty="0" err="1" smtClean="0"/>
              <a:t>Computation</a:t>
            </a:r>
            <a:endParaRPr lang="tr-TR" sz="2400" dirty="0">
              <a:solidFill>
                <a:srgbClr val="C00000"/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395536" y="980728"/>
            <a:ext cx="8568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A relatively large plate of a glass is subjected to a tensile stress of 40 </a:t>
            </a:r>
            <a:r>
              <a:rPr lang="en-US" sz="2000" dirty="0" err="1" smtClean="0"/>
              <a:t>MPa</a:t>
            </a:r>
            <a:r>
              <a:rPr lang="en-US" sz="2000" dirty="0" smtClean="0"/>
              <a:t>. If</a:t>
            </a:r>
            <a:r>
              <a:rPr lang="tr-TR" sz="2000" dirty="0" smtClean="0"/>
              <a:t> </a:t>
            </a:r>
            <a:r>
              <a:rPr lang="en-US" sz="2000" dirty="0" smtClean="0"/>
              <a:t>the specific surface energy and modulus of elasticity for this glass are 0.3 J/m</a:t>
            </a:r>
            <a:r>
              <a:rPr lang="en-US" sz="2000" baseline="30000" dirty="0" smtClean="0"/>
              <a:t>2</a:t>
            </a:r>
            <a:r>
              <a:rPr lang="tr-TR" sz="2000" baseline="30000" dirty="0" smtClean="0"/>
              <a:t> </a:t>
            </a:r>
            <a:r>
              <a:rPr lang="en-US" sz="2000" dirty="0" smtClean="0"/>
              <a:t>and 69 GPa, respectively, determine the maximum length of a surface flaw</a:t>
            </a:r>
            <a:r>
              <a:rPr lang="tr-TR" sz="2000" dirty="0" smtClean="0"/>
              <a:t> </a:t>
            </a:r>
            <a:r>
              <a:rPr lang="en-US" sz="2000" dirty="0" smtClean="0"/>
              <a:t>that is possible without fracture.</a:t>
            </a:r>
            <a:endParaRPr lang="tr-TR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8496945" cy="368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539552" y="332656"/>
            <a:ext cx="3702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u="sng" dirty="0" err="1" smtClean="0">
                <a:solidFill>
                  <a:schemeClr val="tx2">
                    <a:lumMod val="50000"/>
                  </a:schemeClr>
                </a:solidFill>
              </a:rPr>
              <a:t>Fracture</a:t>
            </a:r>
            <a:r>
              <a:rPr lang="tr-TR" sz="2800" b="1" u="sng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2800" b="1" u="sng" dirty="0" err="1" smtClean="0">
                <a:solidFill>
                  <a:schemeClr val="tx2">
                    <a:lumMod val="50000"/>
                  </a:schemeClr>
                </a:solidFill>
              </a:rPr>
              <a:t>Toughness</a:t>
            </a:r>
            <a:r>
              <a:rPr lang="tr-TR" sz="2800" b="1" u="sng" dirty="0" smtClean="0">
                <a:solidFill>
                  <a:schemeClr val="tx2">
                    <a:lumMod val="50000"/>
                  </a:schemeClr>
                </a:solidFill>
              </a:rPr>
              <a:t> (</a:t>
            </a:r>
            <a:r>
              <a:rPr lang="tr-TR" sz="2800" b="1" u="sng" dirty="0" err="1" smtClean="0">
                <a:solidFill>
                  <a:schemeClr val="tx2">
                    <a:lumMod val="50000"/>
                  </a:schemeClr>
                </a:solidFill>
              </a:rPr>
              <a:t>K</a:t>
            </a:r>
            <a:r>
              <a:rPr lang="tr-TR" sz="2400" b="1" u="sng" dirty="0" err="1" smtClean="0">
                <a:solidFill>
                  <a:schemeClr val="tx2">
                    <a:lumMod val="50000"/>
                  </a:schemeClr>
                </a:solidFill>
              </a:rPr>
              <a:t>c</a:t>
            </a:r>
            <a:r>
              <a:rPr lang="tr-TR" sz="2800" b="1" u="sng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tr-TR" sz="28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467544" y="980728"/>
            <a:ext cx="81369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/>
              <a:t>F</a:t>
            </a:r>
            <a:r>
              <a:rPr lang="en-US" sz="2000" b="1" dirty="0" err="1" smtClean="0"/>
              <a:t>racture</a:t>
            </a:r>
            <a:r>
              <a:rPr lang="en-US" sz="2000" b="1" dirty="0" smtClean="0"/>
              <a:t> toughness</a:t>
            </a:r>
            <a:r>
              <a:rPr lang="tr-TR" sz="2000" b="1" dirty="0" smtClean="0"/>
              <a:t>:</a:t>
            </a:r>
            <a:r>
              <a:rPr lang="en-US" sz="2000" b="1" dirty="0" smtClean="0"/>
              <a:t> </a:t>
            </a:r>
            <a:r>
              <a:rPr lang="en-US" sz="2000" dirty="0" smtClean="0"/>
              <a:t>a property that is a measure of a</a:t>
            </a:r>
            <a:r>
              <a:rPr lang="tr-TR" sz="2000" dirty="0" smtClean="0"/>
              <a:t> </a:t>
            </a:r>
            <a:r>
              <a:rPr lang="en-US" sz="2000" dirty="0" smtClean="0"/>
              <a:t>material’s resistance to brittle fracture when a crack is present. </a:t>
            </a:r>
            <a:endParaRPr lang="tr-TR" sz="2000" dirty="0" smtClean="0"/>
          </a:p>
          <a:p>
            <a:endParaRPr lang="tr-TR" dirty="0" smtClean="0"/>
          </a:p>
          <a:p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Fracture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toughness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—</a:t>
            </a:r>
          </a:p>
          <a:p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dependence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 on</a:t>
            </a:r>
          </a:p>
          <a:p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critical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stress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for</a:t>
            </a:r>
            <a:endParaRPr lang="tr-TR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crack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propagation</a:t>
            </a:r>
            <a:endParaRPr lang="tr-TR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crack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length</a:t>
            </a:r>
            <a:endParaRPr lang="tr-TR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tr-TR" dirty="0" smtClean="0"/>
          </a:p>
          <a:p>
            <a:r>
              <a:rPr lang="tr-TR" dirty="0" smtClean="0"/>
              <a:t>(</a:t>
            </a:r>
            <a:r>
              <a:rPr lang="en-US" dirty="0" smtClean="0"/>
              <a:t>for a plate of infinite width having a through-thickness crack</a:t>
            </a:r>
            <a:r>
              <a:rPr lang="tr-TR" dirty="0" smtClean="0"/>
              <a:t> Y=1; </a:t>
            </a:r>
            <a:r>
              <a:rPr lang="en-US" dirty="0" smtClean="0"/>
              <a:t>whereas for a plate of semi-infinite width containing an edge crack of</a:t>
            </a:r>
            <a:r>
              <a:rPr lang="tr-TR" dirty="0" smtClean="0"/>
              <a:t> </a:t>
            </a:r>
            <a:r>
              <a:rPr lang="tr-TR" dirty="0" err="1" smtClean="0"/>
              <a:t>length</a:t>
            </a:r>
            <a:r>
              <a:rPr lang="tr-TR" dirty="0" smtClean="0"/>
              <a:t> </a:t>
            </a:r>
            <a:r>
              <a:rPr lang="tr-TR" i="1" dirty="0" smtClean="0"/>
              <a:t>a Y≈1.1)</a:t>
            </a:r>
          </a:p>
          <a:p>
            <a:endParaRPr lang="tr-TR" dirty="0" smtClean="0"/>
          </a:p>
          <a:p>
            <a:r>
              <a:rPr lang="en-US" sz="2000" b="1" dirty="0" smtClean="0"/>
              <a:t>In the presence of a crack</a:t>
            </a:r>
            <a:r>
              <a:rPr lang="en-US" sz="2000" dirty="0" smtClean="0"/>
              <a:t>, it is related to</a:t>
            </a:r>
            <a:r>
              <a:rPr lang="tr-TR" sz="2000" dirty="0" smtClean="0"/>
              <a:t> </a:t>
            </a:r>
            <a:r>
              <a:rPr lang="en-US" sz="2000" b="1" dirty="0" smtClean="0"/>
              <a:t>critical stress </a:t>
            </a:r>
            <a:r>
              <a:rPr lang="en-US" sz="2000" dirty="0" smtClean="0"/>
              <a:t>for </a:t>
            </a:r>
            <a:r>
              <a:rPr lang="en-US" sz="2000" b="1" dirty="0" smtClean="0"/>
              <a:t>crack propagation </a:t>
            </a:r>
            <a:r>
              <a:rPr lang="en-US" sz="2000" dirty="0" smtClean="0"/>
              <a:t>and</a:t>
            </a:r>
            <a:r>
              <a:rPr lang="tr-TR" sz="2000" dirty="0" smtClean="0"/>
              <a:t> </a:t>
            </a:r>
            <a:r>
              <a:rPr lang="tr-TR" sz="2000" b="1" dirty="0" err="1" smtClean="0"/>
              <a:t>depends</a:t>
            </a:r>
            <a:r>
              <a:rPr lang="tr-TR" sz="2000" b="1" dirty="0" smtClean="0"/>
              <a:t> on</a:t>
            </a:r>
            <a:r>
              <a:rPr lang="tr-TR" sz="2000" dirty="0" smtClean="0"/>
              <a:t>:</a:t>
            </a:r>
          </a:p>
          <a:p>
            <a:r>
              <a:rPr lang="tr-TR" sz="2000" b="1" dirty="0" smtClean="0"/>
              <a:t>1) </a:t>
            </a:r>
            <a:r>
              <a:rPr lang="tr-TR" sz="2000" b="1" dirty="0" err="1" smtClean="0"/>
              <a:t>material</a:t>
            </a:r>
            <a:r>
              <a:rPr lang="tr-TR" sz="2000" b="1" dirty="0" smtClean="0"/>
              <a:t> size &amp; </a:t>
            </a:r>
            <a:r>
              <a:rPr lang="tr-TR" sz="2000" b="1" dirty="0" err="1" smtClean="0"/>
              <a:t>geometry</a:t>
            </a:r>
            <a:endParaRPr lang="tr-TR" sz="2000" b="1" dirty="0" smtClean="0"/>
          </a:p>
          <a:p>
            <a:r>
              <a:rPr lang="tr-TR" sz="2000" b="1" dirty="0" smtClean="0"/>
              <a:t>2) </a:t>
            </a:r>
            <a:r>
              <a:rPr lang="tr-TR" sz="2000" b="1" dirty="0" err="1" smtClean="0"/>
              <a:t>crack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dimension</a:t>
            </a:r>
            <a:r>
              <a:rPr lang="tr-TR" sz="2000" b="1" dirty="0" smtClean="0"/>
              <a:t> &amp; </a:t>
            </a:r>
            <a:r>
              <a:rPr lang="tr-TR" sz="2000" b="1" dirty="0" err="1" smtClean="0"/>
              <a:t>orientation</a:t>
            </a:r>
            <a:endParaRPr lang="tr-TR" sz="2000" b="1" dirty="0" smtClean="0"/>
          </a:p>
          <a:p>
            <a:r>
              <a:rPr lang="en-US" sz="2000" b="1" dirty="0" smtClean="0"/>
              <a:t>3) the manner in which the load is applied</a:t>
            </a:r>
            <a:endParaRPr lang="tr-T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988840"/>
            <a:ext cx="51816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6165304"/>
            <a:ext cx="48387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323528" y="332656"/>
            <a:ext cx="3702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u="sng" dirty="0" err="1" smtClean="0">
                <a:solidFill>
                  <a:schemeClr val="tx2">
                    <a:lumMod val="50000"/>
                  </a:schemeClr>
                </a:solidFill>
              </a:rPr>
              <a:t>Fracture</a:t>
            </a:r>
            <a:r>
              <a:rPr lang="tr-TR" sz="2800" b="1" u="sng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2800" b="1" u="sng" dirty="0" err="1" smtClean="0">
                <a:solidFill>
                  <a:schemeClr val="tx2">
                    <a:lumMod val="50000"/>
                  </a:schemeClr>
                </a:solidFill>
              </a:rPr>
              <a:t>Toughness</a:t>
            </a:r>
            <a:r>
              <a:rPr lang="tr-TR" sz="2800" b="1" u="sng" dirty="0" smtClean="0">
                <a:solidFill>
                  <a:schemeClr val="tx2">
                    <a:lumMod val="50000"/>
                  </a:schemeClr>
                </a:solidFill>
              </a:rPr>
              <a:t> (</a:t>
            </a:r>
            <a:r>
              <a:rPr lang="tr-TR" sz="2800" b="1" u="sng" dirty="0" err="1" smtClean="0">
                <a:solidFill>
                  <a:schemeClr val="tx2">
                    <a:lumMod val="50000"/>
                  </a:schemeClr>
                </a:solidFill>
              </a:rPr>
              <a:t>K</a:t>
            </a:r>
            <a:r>
              <a:rPr lang="tr-TR" sz="2000" b="1" u="sng" dirty="0" err="1" smtClean="0">
                <a:solidFill>
                  <a:schemeClr val="tx2">
                    <a:lumMod val="50000"/>
                  </a:schemeClr>
                </a:solidFill>
              </a:rPr>
              <a:t>c</a:t>
            </a:r>
            <a:r>
              <a:rPr lang="tr-TR" sz="2800" b="1" u="sng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tr-TR" sz="28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88840"/>
            <a:ext cx="2448272" cy="35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1844824"/>
            <a:ext cx="379775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Dikdörtgen"/>
          <p:cNvSpPr/>
          <p:nvPr/>
        </p:nvSpPr>
        <p:spPr>
          <a:xfrm>
            <a:off x="323528" y="1268760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i="1" dirty="0" err="1" smtClean="0"/>
              <a:t>Kc</a:t>
            </a:r>
            <a:r>
              <a:rPr lang="en-US" sz="2000" i="1" dirty="0" smtClean="0"/>
              <a:t> value for this thick-specimen</a:t>
            </a:r>
            <a:r>
              <a:rPr lang="tr-TR" sz="2000" i="1" dirty="0" smtClean="0"/>
              <a:t> </a:t>
            </a:r>
            <a:r>
              <a:rPr lang="en-US" sz="2000" dirty="0" smtClean="0"/>
              <a:t>situation is known as the </a:t>
            </a:r>
            <a:r>
              <a:rPr lang="tr-TR" sz="2000" dirty="0" smtClean="0"/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plane strain fracture toughness 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</a:rPr>
              <a:t>K</a:t>
            </a:r>
            <a:r>
              <a:rPr lang="en-US" sz="1600" b="1" i="1" dirty="0" err="1" smtClean="0">
                <a:solidFill>
                  <a:schemeClr val="accent3">
                    <a:lumMod val="50000"/>
                  </a:schemeClr>
                </a:solidFill>
              </a:rPr>
              <a:t>I</a:t>
            </a: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endParaRPr lang="tr-TR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611560" y="908720"/>
            <a:ext cx="4130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err="1" smtClean="0"/>
              <a:t>Kc</a:t>
            </a:r>
            <a:r>
              <a:rPr lang="en-US" sz="2000" b="1" i="1" dirty="0" smtClean="0"/>
              <a:t> will depend on specimen thickness</a:t>
            </a:r>
            <a:endParaRPr lang="tr-TR" sz="2000" b="1" dirty="0"/>
          </a:p>
        </p:txBody>
      </p:sp>
      <p:sp>
        <p:nvSpPr>
          <p:cNvPr id="9" name="8 Dikdörtgen"/>
          <p:cNvSpPr/>
          <p:nvPr/>
        </p:nvSpPr>
        <p:spPr>
          <a:xfrm>
            <a:off x="323528" y="5589240"/>
            <a:ext cx="8064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</a:rPr>
              <a:t>KIc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b="1" i="1" dirty="0" err="1" smtClean="0">
                <a:solidFill>
                  <a:schemeClr val="accent3">
                    <a:lumMod val="50000"/>
                  </a:schemeClr>
                </a:solidFill>
              </a:rPr>
              <a:t>depends</a:t>
            </a:r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 on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temperature, strain rate,</a:t>
            </a:r>
            <a:r>
              <a:rPr lang="tr-TR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50000"/>
                  </a:schemeClr>
                </a:solidFill>
              </a:rPr>
              <a:t>and</a:t>
            </a:r>
            <a:r>
              <a:rPr lang="tr-TR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50000"/>
                  </a:schemeClr>
                </a:solidFill>
              </a:rPr>
              <a:t>microstructure</a:t>
            </a:r>
            <a:r>
              <a:rPr lang="tr-TR" sz="2000" dirty="0" smtClean="0"/>
              <a:t>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</a:rPr>
              <a:t>Kıc</a:t>
            </a:r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 ↓ </a:t>
            </a:r>
            <a:r>
              <a:rPr lang="tr-TR" sz="2000" b="1" i="1" dirty="0" err="1" smtClean="0">
                <a:solidFill>
                  <a:schemeClr val="accent3">
                    <a:lumMod val="50000"/>
                  </a:schemeClr>
                </a:solidFill>
              </a:rPr>
              <a:t>when</a:t>
            </a:r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dirty="0" err="1" smtClean="0"/>
              <a:t>strain</a:t>
            </a:r>
            <a:r>
              <a:rPr lang="tr-TR" sz="2000" dirty="0" smtClean="0"/>
              <a:t> rate↑ </a:t>
            </a:r>
            <a:r>
              <a:rPr lang="tr-TR" sz="2000" dirty="0" err="1" smtClean="0"/>
              <a:t>and</a:t>
            </a:r>
            <a:r>
              <a:rPr lang="tr-TR" sz="2000" dirty="0" smtClean="0"/>
              <a:t> T↓.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b="1" i="1" dirty="0" err="1" smtClean="0">
                <a:solidFill>
                  <a:schemeClr val="accent3">
                    <a:lumMod val="50000"/>
                  </a:schemeClr>
                </a:solidFill>
              </a:rPr>
              <a:t>Kıc</a:t>
            </a:r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dirty="0" smtClean="0"/>
              <a:t>↑ when grain size </a:t>
            </a:r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 ↓</a:t>
            </a:r>
            <a:endParaRPr lang="tr-T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260648"/>
            <a:ext cx="9144000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</a:rPr>
              <a:t>FRACTURE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AutoShape 2" descr="data:image/jpeg;base64,/9j/4AAQSkZJRgABAQAAAQABAAD/2wBDAAkGBwgHBgkIBwgKCgkLDRYPDQwMDRsUFRAWIB0iIiAdHx8kKDQsJCYxJx8fLT0tMTU3Ojo6Iys/RD84QzQ5Ojf/2wBDAQoKCg0MDRoPDxo3JR8lNzc3Nzc3Nzc3Nzc3Nzc3Nzc3Nzc3Nzc3Nzc3Nzc3Nzc3Nzc3Nzc3Nzc3Nzc3Nzc3Nzf/wAARCADIAPUDASIAAhEBAxEB/8QAGwAAAQUBAQAAAAAAAAAAAAAAAwABAgQFBgf/xAA8EAABBAAEBAQEBAQFBAMAAAABAAIDEQQSITEFQVFhBhMicTKBkaEUI7HBQlJi0RUzQ3LhBySC8FOS8f/EABkBAAMBAQEAAAAAAAAAAAAAAAABAgMEBf/EACARAQEBAQACAgMBAQAAAAAAAAABEQIhMQMSBBNBUSL/2gAMAwEAAhEDEQA/AOiDdVKj7qQaLUg2uSw00QKT5bGoUw1Pl0S0IAAJ66qYb2Sy9EaEGtrZSDbUwNE4CWmgAkGWiBupUqU6MDDeVJw21Ok4HRLTQypZUQDmlXVGhAN+qbL2RCKSpGhCuqWXREylNSCQy6Umy90SgkQjTDDdEwACLSbLaNCGVRy9kWk1WjQEW6psqLlSLUaAi2v+E2VFDQExCegJzeyjlpGIUcuiNAVJIgCSekYNP3Ug1TDbUsvVPSQDddAphvUJwOidTumjSY027IHuaVXjmN/w7hc+JBpwGWP/AHHZeZYnEz4mQyYiaSRxNm3Glc52B6nJicPG0kzRXWgziyegWQ3jjvyntcxzZGhwA1y3yPdcDh2l2IgjioSFwcCeVbFaUT52FsL2atBeXAUKJv8AdZ/JP5Kvif130fFsM9oBic01qc+/2RRjYHNBYXE3VLhm4p40a76hWGYx9CNnxE0LNCysP+40vPNdzG5rxbXAqYbqs/gfDp8Gx8mMla+d+hayy1oHRamXVbS1lZlQy1yT1aJXJPlQAsqQbzpEypEckAMNCYgVqi5bXLeIPFR4biXYbD4ZkzmmnOc8gB3yTktDpAARsnyaaLzyXxtxh/8AlNwsI6CLP+q6Hwn4gm4i3yuIOYZy45HNYGgirqgneL7J0OVNlRSNdUzh0UHgJCahpQRSNU1aphCk1ImVKuiAFSYjREI6pqpBIUmyohHyTe6YDypKZFpIMwClSfL0Uw3TujSRDdE9dlMBBxuJjwWFlxMxAZG0u1+yPdFcT48x7ZcZHgonWIRcg/qP/C5UAuNBFxU78ViZsQ/4pHl57WVFpyMLjpa39QoPw1g/xJjgfU3mTotcxR4xuUvaXuJD2sOgAWfw6VkeHzDKXOIIsb6rVw4cC5oiDDehY3dcnyXy359K82Cf5rRCdKNer9U7m/hY4MR5wMwcCGgU3MDYBPdXZISG1dXzAQnsAy6OzaUQNlE6VjveH4gY3BxYkCs49Q6O5j6qUmIiikyPdTqvZc94LxE3n4jC4h3pec8QLvqECHiTpuL4ljy1rxK9vqcADrQAtX11nOs5z/06sYvDtcD5Yfz1cQs3Fcehhe0eSwA6E2dKQpPVAA41loOcWljm9r57LLkwcZkMl5ySbBGy5ue7vlr9ZjewHGMFj/MEM8Zcz4mk0QFkcS46XcSdAzF+Tg42gvkib+YT0F96VV0Ubc7Y4wzMNS0UXBU8Q4UHCGzmALcu4AK2/ZvpH0kqXH+IyGFhfO57QczLd8R5WFys+Z0ecm7df1W9xCFk2ELTQLbfR3B6Lnw4nCuG1EaFa/FdiepgK1+CuPlPIJaWvBBHJZHKzyWlwV1OlHa10xnXo/BuIDHYYNcfzoxTh17rQrWyuFwWLfhMTHNFfpNlt6OHRdzhZo8VAyaM2HC6HLsse+c8jk+VLZEpNlWag66pEIgampMIVqmpEITEdkaEKUcoI15ohCakSlgQbSSLSSYNSkG9VIDXspBqNGI0NFyH/UHiAZBDw9h9Tz5knsNl2VLznxoPM8RYitmsY0fIKuPZVzkcLpHUBunewSmOLf11p0RHxvqiT9VY4S+PB4wGVltd6bv4Seavq3Fc4MMKMLG2RshznUNA0aEaLGNDc0ocH5gCb+InpSJjo3iQ63etg8lRkjOYmuwN6hc/v203G1LKC0xhwaGigTrfyUC4uoiQZBq4t56KhgnPfIWGRwc5wDXEi9t1da+mkPGbK4tbpuP7qLzh+0sCMxHlOdn+JpuiLKu4mJmFmdiN/MkGZpH8RO4KBgWAyfC4gEVm1IA7hW52GXiOCjzZWBzpXezRoPqs+r5xTTxElsDGOANi9NCVWeSwAlxIDbIA5hFxc8cbSJNWkczqO9LOmxGdjfJDqcbbemijnmn1TYm/NMsmgaczOu2qpySfBI5oDmjOKd8tVOWISBxkxEbc1Ei720VXFmIkvM2YnmGgLbnlGk9zXMAOj5XnNpeqxcZFkfL5ZBY01psrc074tWYgv009AFdlnsfMQ9j3gx2SG1RtdHx855R11vhX5K/wY1M4bW1UK0O1q5wlx/FtvSwQt2dbvw1RWx4f4iMJiDFIT5UhA/2nqsYitFIaWeopTZqZXowbaVLH8McRGIiGElP5sY9Jv4m/3W4Wlc98VpPQSVdETLeybKloxBMReinSRCZoUoluqIQAUqQASEkWkkaWFSkGn7p6vRTDaT0Ihv0XlvF5jiOK4qbe5D9tF6lN6YJHn+Fjj9ivKGDzLeQTmJKrnwX9AIvUkBRojUZVcEcZFOBJ907ML5pIjaKHIuA/VV9oMNw7EfhwYse5phP+W5hBc09PZExOEIeJWHMHCweVKMnD2Nhe6SVrHjaOrLvoh4LEuwYMU1vw9Gmndp6hZ2b5i5f9BfnaaNHf5IuFm3jzEA6Vd0rU2Hjlj83DvbI0iyAdW9iOSqMyskNxhxHwnmD1U6uNbC/lRtJzjWwQatavFcXhsE8simH4hrGlpy2bI2XPSYtsMJyuOY7ArJkxr5p3SSSFxG7iVPPw3q/al13nhcxWJlDyZHl7zqS4qp+JferjY7qtJiHSPd900YJ0K6ZzJGVqx5ziovlduTajlNabKTIXO22tPxB7RjlbnAeDlvcKYhaydz2yeYHVpVBo6Jzh3EgAK5DhC0A5bKnqw5EDDG+gII29wNSiDDejT0kaiuqssby3KsMgLQS80B91n97F4rQSGRhBFPaaI6o4BB2QcTCWOE0Vgt37hFhkEkbXjny6LWdbGV5yrGGlfBM18bi1zdQea7zhuMj4hhWzMFEaPb0K4AaErU4HxB+BxfqcfIdo9v7pdTYJcdpQTEKbS17GvYQWuFgjmny2sVhEbJ6RS2k1IALmpqRSLUSOoQAiEkSh3SQEmtUg35KYb0UgDSNClxZ3k8KxknSIj66LzuPCmOJpy8uq7zxQ7LwlzANZXtZ9/wDhc1KxgAzsJU3rIOYyxhnFvwh3zRcNhoGSA42ImLmQDp9FZezDkWYnfIpRVGx7IwWtk0LXuOqV68LV+IR4MuDcASGBuosn9VQfhi7kHK7LGY3G8u+wNojcOZGZg4D7JzrCxjfhpIJDLAHMf1A390i9srgyYGOVx00pp+a2GRSAkanurMIaRkc3NfJwsIvZyY5zGYOZ8RcBrHoQs/hfDpcTiY8O45czrcTpoNV3/DeDxYni3D2thY2pDK/LoMrRf60u4xeAwmNjLMVhYpWn+Zuv1Vc/LZMK8zXgb2A4mUtFAvJViKEuNDUnmvSONeAopG+bwh+STUmKU2D7HkuV/wAMdBO+Gb8uSF1SMduCr/b4T9fKphuHB5Dat3PoFblgia3yYG27m87BWWR6FmHYcpG53KfI4Hy6GYrG/JdXkUBhcpyjUnmiPY8/lQtLa37q+2FzTbdXd0VoAFvy3/K3mle6eRUwmEjjpz7ll+jR80RzvNI0Ej/59q9lMNlm+NobENQL/wDbTOAZTYtlO0K0rQx2UtJvoqD2nDTF41jcfUByWlIbzAiuaA8NLcp2PVa8dYXU2Fd+oGweYRIyLsjkqcJ/DyCF5/LPwO/ZXQKdofZdG6xzHS+F+JgkYHEOOv8Akk/ounqivOInGOZj2mnMIII5ELuuD49vEMG15I81vpkHQrLuf1Uq2QbUcqKokLMwiP8A0pi0c0UiydVEhMwi3okiJILBQE9KTQFICvdIMDxaD+HwbR/FPf0af7rCfIA4jK011W54qcDJg4r2D3/oFikR1QBpR3fKuYrOcwu9QAHOlbwuMGHtrIcPKHf/ACDN9ChkRkaNo9U7cOZAA1zAeRUqBmlw/nPzhjC47NOgUCyH+CZ3yNpYmB2HkIlLHOB3GqFkYXAlkgcP6aQYojkFViM3+6Kv3Ro4pSdWxu7g0UMyNJa1udorbQgq218YiJaxgcBeZtjZGhs+FYnP4li5yPTFE2EHudT+y6gBY3hKMjgUMrgQ+dzpXWNdTp9gtlUi0qWTx7gkXFomuaRHio9Y5AN+x7LWNCiaSzN/mb/9ggPNjh5Y53wYsCF8fxM/cdlEsaD6G6deq7jjnCIuKwGniPEtH5cw5dj1C4h0eIge/D4oFs7DTmn9R1CmzFS6iHFrdhewo2ogNB9Xqd0SLAwFziG/unY8P+ABh6nmkaJc/MQ4WeR/4UHxuczT0tO5H90YANPqGYkc9lEU6swv9EwqyENBDRm6mkLLegFhXpGiiMu/JAIDToLPQKtJXkw4liLNTXPoU+FcXMdHIKkZ9wrDGAuJcN+ijjIA6pYtJWajutOO8uVPXOkRl5a9Vo8Hx7uHzMl3jdpI3qFnRyiVoPPmOhRWgeWQB9FqzeiRvjmjEkTg5jtQRzSK5vwxxIxkYKdwEZ1i12PRdOa2WVmKnkMhROiIQo0kYZJ5BJSyhJPRiwBt3Uh02UgKSpSHI+JnF3GQ29GYdo06klZrS3m4urewrnHZM3HcXf8ADlZXyVPOACWguPQKOva+fSbgyrIJ9k8EcMjreyQxjcNcNvmoMkBNtO29p5pIp6EsbHUNhzUqV8VhcPKS0xuyA23MAiXLmtzgT7V+innc1rWs0aDo0nZEdiL0exlj3CWjAPNkz5XtJB0F6qWKkYzCPY62mQiPTua/dFb6xpV9G6/qs7FMklx0DXZvLa7zKNctAq5n26wrcjocVxiXIzD4MmGCNoa2hqQBSpjH4oHXESWe6rfum2XoTjmTHLeqty8RxUjMj5nFqAJ5QKErwPdD0S90/rBrW4PHLjMRlfiXtaNbLt1Y8RP4bPD5bXuOMiFRTVddj1CweXRMeyjr4p0qdYrj80er4x8QITPJFh3wjnyCJKzNTm6OH3SY5lZn05zf4TyK5Pk+O8Vtx1OkWuzD0iwPunJc7StOgTh8kh/lHIUpEaaclksOiBpQvc8yohmbYEKTvUeW+4RBHWrnackxgbRlobJ25SOyNkBAPdCc3I4OHtSZYqYiPyZPNY30u+MfuiMeDYsEUrLm5hqBXdUmMEMuR1Bp+C+fZbcd74qOuf6lG/1trSiCCu64HxB3EMKTJQmj0f36FcEQGyGuq3PDshj4rBR9MgLCflYV2aieHYkHmoka6KZ3pRKyWikkQSkgl/KCCVEDUDupgpEBvqPLVIV59xZwk4tjXWPVKftp+yqNaDYsqcr/ADZpH1eaRx+6ZpIN8vdR1fK+Z4TZGAARJX/janJO8DKMjgRVsZlJ+qbzhVGwOyQkLiW5InN5F0fq+qmqJj2OI3FfzDdGLWOPqY4CtwP7p2N0ppaNNlNpfGaMYy9UjSjhaBbZK/3MWOJWu4lig57fQRG0E9Nf3WviJY4Yy8tot1XnOI4i9/EJ5Wuu5CV0fjTetZ/LfGO35J+d0FQ4PinYnDAvFOHUq/RAsUV3OYk1pcu6YalAI7J+6fRLRANshvjs5hv+qL803RT1zOplOWxFtObYu+nRR8on/MeB0/8AxTc0tdmaaPOuaTcthxGbsuD5PjvFdPHU6iIYGtNEn3/skHU63NtEc6zsAmzZSaBWWrP8R107Jy0bAUhh4cd7PSqRo20LcdeSfkBaNHq1QZomysIIo7g9CrL2D+JDJ6pypqjTn3Y9bRTgOfdXcHL5E0Uu2R4d7C0CZpBD26OH3ClGWyNNbEV7Lo561nZj0UODxmGx1+qYqvw1/mcNwj7u4mg+4Vl1bKL7E9IpJ6SQF4AFCxz/AC8FO+6yxOP2KkH6bqjxqUN4VjNaPku/RRL5PPDz+B58ppcLsWigMdqW/dQaw5AByCdrHA3mNDspvtcFa1oq79qVghhjblcB7A6IWGbJZLGGXsAi5xmGZjmvHIn/AIU6pIx6aObpzKnE2QkFujgeRUSXEEvjae5aiM8p1FzgwjkppqPiDEPi4VK5x1LSBpzXneChLner4naldf4yxNQxwtIIN81zWDJMnpGg3J2K7/xec51zfLfLe4S4wQkn+JaTMQCdSKWMyTK0DptSm2Ukk7LotZY2myh25190QO6LJgkkkkayNpc87BosldZwjw7iJ8smOLoWaEMrU+6i/Jzz7Oc2soEF1akqXp+a73DYHCYdgZFh4/ctBJTyYHByfHhoj/4hZfvi/pXAV0CWnVdnJwThz7/JLe7SsvGeGaBdhJ7/AKXj91U+fml9K5/MoO/mYPVzHVTxmGxWCdWIhewdSNPqqYmPJXZO5hTZVkBvxaj2U/zLAaK62hRSEHMyr5it0ZhDgSDr3XB8nF4rp47nSdNYLcde6d7xVtB91AC3erW1NzQQs9WE2zZIUXNJ5UOqOGa2mlbTtASU9KwDJ1tUpP8AtJQ7/Td8XZaL7aN1UxGVzS125V89ZU2Ov8Lz+Zw5zLvy3mvYrX7rlfBD3gY2N+zchaT8105ctOvaOUvkkoFySRjh2ndZviKUM4PiSf4gGj5q4JDfOlX4hhY+IYV+HmLgx1G2nYhRPZ1wwOmn6ojHHbdQ4rHh+HY84V0rpSxocTQFWiYSTCS1c4HYovN94fNFZ5pcPLBB7KwHSDRzTfUorYIg0mMtF81FwykZnF47FY1Zi9x0DnAnomLiLBAcergovzDUfdAxM2WFzj0uwieTcrx14xPESSfSy20hxMa2gKCBJJnne47ly6Dg3hriHE2NlAbh8PzkluyOwXp82ccTXJ1LazQQXBoOp2A3XQ8J8K43GgSYgHDRH+dvqPsF1PCfD3DuG5ZGRebMBrJJqT7dFsF17lYd/kf4vnj/AFQ4ZwfBcNYPw8LfM5yOFkrRa4gkF26GXVpySzBc96t9tMwcOIO4pIuJ0QPMHMpGUFxaDr0S0YNabN30QwaT2EaMPI1krMsjWvaeThaxsd4ZwWIt2G/7Z/bVv0WvmANc0+a1U7sKyOGx3A8fgHWI3TM/niBNfJUGz5X0ba7nehXo+fZUMdwrA8QcXYnDjPyezQ2tf3TqZ0n65djk43ZwOaKwg6aUrWJ8OYyCW+HytmYf9N+jvrslBwXisoN4TIer3gLCzz4aTqYASNgdlCRzWg2R72rrvDPGH/6+Fi7Aucf0SZ4Omdrice9x/oj/ALlVPjn9pXtiT4uMbHN7KnJiC80AAu0i8JYBgHmedIe7q/RGHhvhTSD+DzEc3vJW/P6+WdvVc94Ond/iEzLJDo7PYgrsMyFBg8PhARh4GR9coUz2CjvqW+D55sPn6pKBpJTqsTaCNK+dqYBI7oLRR3NH7IrdDuf7qAmcJHMLkgief6mA/dU5/DXDsR8fD4gerdLWnBJQFqxn9KPtSscnL4JwvxYeXFwn+ibQfIoY8K42LWLicrhW00bXV9KXXBxPJIAnkQe6m92ibHIHgXGWEZBg5Rzsubf6qtifDfFMREIzHFCCfU/PmAHYLugAOXulX9tkp4O1yHBPCnD+FfmOBxU/OSUCgewW6ToKGyuvhaf+FWdER1T67669nJEcw6pZuqWQhMQpMs21G1FzyD8NhSr5dExrmR7oM7SDsU+l3v8ANM1or0m02XXevmgJWbCkNeSjQU4266pkatdk+ulD3RxGFLLSNIEMN6gorYQBsnaKJ1NKROiW0E2gdkQVYQ20U9/JNN8inbRMXZW68lDNWnJM6TdPS+qeZpF6IL3N1Q3vJGiE5yflUmGlcDarm7tEdrzpDJrRUaJ3STHdJMCDUHkUzSSauqSSSIZhNDVWItTr90klIWGAfVO+wBSSSSaWXTdIFJJIHoE3sovYCkkgpQXsBukF7ANqSSSaQMN63aeuoSSVGQbQ1SFHUHRJJIHA1BCk3fQapJJkOxxISJ+qSSQK9LUgbGySSAkmKSScJBzidPshk6pJJhBxofsEJwOtE90klQDNjuoG0kkGQtJJJM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BDAAkGBwgHBgkIBwgKCgkLDRYPDQwMDRsUFRAWIB0iIiAdHx8kKDQsJCYxJx8fLT0tMTU3Ojo6Iys/RD84QzQ5Ojf/2wBDAQoKCg0MDRoPDxo3JR8lNzc3Nzc3Nzc3Nzc3Nzc3Nzc3Nzc3Nzc3Nzc3Nzc3Nzc3Nzc3Nzc3Nzc3Nzc3Nzc3Nzf/wAARCADIAPUDASIAAhEBAxEB/8QAGwAAAQUBAQAAAAAAAAAAAAAAAwABAgQFBgf/xAA8EAABBAAEBAQEBAQFBAMAAAABAAIDEQQSITEFQVFhBhMicTKBkaEUI7HBQlJi0RUzQ3LhBySC8FOS8f/EABkBAAMBAQEAAAAAAAAAAAAAAAABAgMEBf/EACARAQEBAQACAgMBAQAAAAAAAAABEQIhMQMSBBNBUSL/2gAMAwEAAhEDEQA/AOiDdVKj7qQaLUg2uSw00QKT5bGoUw1Pl0S0IAAJ66qYb2Sy9EaEGtrZSDbUwNE4CWmgAkGWiBupUqU6MDDeVJw21Ok4HRLTQypZUQDmlXVGhAN+qbL2RCKSpGhCuqWXREylNSCQy6Umy90SgkQjTDDdEwACLSbLaNCGVRy9kWk1WjQEW6psqLlSLUaAi2v+E2VFDQExCegJzeyjlpGIUcuiNAVJIgCSekYNP3Ug1TDbUsvVPSQDddAphvUJwOidTumjSY027IHuaVXjmN/w7hc+JBpwGWP/AHHZeZYnEz4mQyYiaSRxNm3Glc52B6nJicPG0kzRXWgziyegWQ3jjvyntcxzZGhwA1y3yPdcDh2l2IgjioSFwcCeVbFaUT52FsL2atBeXAUKJv8AdZ/JP5Kvif130fFsM9oBic01qc+/2RRjYHNBYXE3VLhm4p40a76hWGYx9CNnxE0LNCysP+40vPNdzG5rxbXAqYbqs/gfDp8Gx8mMla+d+hayy1oHRamXVbS1lZlQy1yT1aJXJPlQAsqQbzpEypEckAMNCYgVqi5bXLeIPFR4biXYbD4ZkzmmnOc8gB3yTktDpAARsnyaaLzyXxtxh/8AlNwsI6CLP+q6Hwn4gm4i3yuIOYZy45HNYGgirqgneL7J0OVNlRSNdUzh0UHgJCahpQRSNU1aphCk1ImVKuiAFSYjREI6pqpBIUmyohHyTe6YDypKZFpIMwClSfL0Uw3TujSRDdE9dlMBBxuJjwWFlxMxAZG0u1+yPdFcT48x7ZcZHgonWIRcg/qP/C5UAuNBFxU78ViZsQ/4pHl57WVFpyMLjpa39QoPw1g/xJjgfU3mTotcxR4xuUvaXuJD2sOgAWfw6VkeHzDKXOIIsb6rVw4cC5oiDDehY3dcnyXy359K82Cf5rRCdKNer9U7m/hY4MR5wMwcCGgU3MDYBPdXZISG1dXzAQnsAy6OzaUQNlE6VjveH4gY3BxYkCs49Q6O5j6qUmIiikyPdTqvZc94LxE3n4jC4h3pec8QLvqECHiTpuL4ljy1rxK9vqcADrQAtX11nOs5z/06sYvDtcD5Yfz1cQs3Fcehhe0eSwA6E2dKQpPVAA41loOcWljm9r57LLkwcZkMl5ySbBGy5ue7vlr9ZjewHGMFj/MEM8Zcz4mk0QFkcS46XcSdAzF+Tg42gvkib+YT0F96VV0Ubc7Y4wzMNS0UXBU8Q4UHCGzmALcu4AK2/ZvpH0kqXH+IyGFhfO57QczLd8R5WFys+Z0ecm7df1W9xCFk2ELTQLbfR3B6Lnw4nCuG1EaFa/FdiepgK1+CuPlPIJaWvBBHJZHKzyWlwV1OlHa10xnXo/BuIDHYYNcfzoxTh17rQrWyuFwWLfhMTHNFfpNlt6OHRdzhZo8VAyaM2HC6HLsse+c8jk+VLZEpNlWag66pEIgampMIVqmpEITEdkaEKUcoI15ohCakSlgQbSSLSSYNSkG9VIDXspBqNGI0NFyH/UHiAZBDw9h9Tz5knsNl2VLznxoPM8RYitmsY0fIKuPZVzkcLpHUBunewSmOLf11p0RHxvqiT9VY4S+PB4wGVltd6bv4Seavq3Fc4MMKMLG2RshznUNA0aEaLGNDc0ocH5gCb+InpSJjo3iQ63etg8lRkjOYmuwN6hc/v203G1LKC0xhwaGigTrfyUC4uoiQZBq4t56KhgnPfIWGRwc5wDXEi9t1da+mkPGbK4tbpuP7qLzh+0sCMxHlOdn+JpuiLKu4mJmFmdiN/MkGZpH8RO4KBgWAyfC4gEVm1IA7hW52GXiOCjzZWBzpXezRoPqs+r5xTTxElsDGOANi9NCVWeSwAlxIDbIA5hFxc8cbSJNWkczqO9LOmxGdjfJDqcbbemijnmn1TYm/NMsmgaczOu2qpySfBI5oDmjOKd8tVOWISBxkxEbc1Ei720VXFmIkvM2YnmGgLbnlGk9zXMAOj5XnNpeqxcZFkfL5ZBY01psrc074tWYgv009AFdlnsfMQ9j3gx2SG1RtdHx855R11vhX5K/wY1M4bW1UK0O1q5wlx/FtvSwQt2dbvw1RWx4f4iMJiDFIT5UhA/2nqsYitFIaWeopTZqZXowbaVLH8McRGIiGElP5sY9Jv4m/3W4Wlc98VpPQSVdETLeybKloxBMReinSRCZoUoluqIQAUqQASEkWkkaWFSkGn7p6vRTDaT0Ihv0XlvF5jiOK4qbe5D9tF6lN6YJHn+Fjj9ivKGDzLeQTmJKrnwX9AIvUkBRojUZVcEcZFOBJ907ML5pIjaKHIuA/VV9oMNw7EfhwYse5phP+W5hBc09PZExOEIeJWHMHCweVKMnD2Nhe6SVrHjaOrLvoh4LEuwYMU1vw9Gmndp6hZ2b5i5f9BfnaaNHf5IuFm3jzEA6Vd0rU2Hjlj83DvbI0iyAdW9iOSqMyskNxhxHwnmD1U6uNbC/lRtJzjWwQatavFcXhsE8simH4hrGlpy2bI2XPSYtsMJyuOY7ArJkxr5p3SSSFxG7iVPPw3q/al13nhcxWJlDyZHl7zqS4qp+JferjY7qtJiHSPd900YJ0K6ZzJGVqx5ziovlduTajlNabKTIXO22tPxB7RjlbnAeDlvcKYhaydz2yeYHVpVBo6Jzh3EgAK5DhC0A5bKnqw5EDDG+gII29wNSiDDejT0kaiuqssby3KsMgLQS80B91n97F4rQSGRhBFPaaI6o4BB2QcTCWOE0Vgt37hFhkEkbXjny6LWdbGV5yrGGlfBM18bi1zdQea7zhuMj4hhWzMFEaPb0K4AaErU4HxB+BxfqcfIdo9v7pdTYJcdpQTEKbS17GvYQWuFgjmny2sVhEbJ6RS2k1IALmpqRSLUSOoQAiEkSh3SQEmtUg35KYb0UgDSNClxZ3k8KxknSIj66LzuPCmOJpy8uq7zxQ7LwlzANZXtZ9/wDhc1KxgAzsJU3rIOYyxhnFvwh3zRcNhoGSA42ImLmQDp9FZezDkWYnfIpRVGx7IwWtk0LXuOqV68LV+IR4MuDcASGBuosn9VQfhi7kHK7LGY3G8u+wNojcOZGZg4D7JzrCxjfhpIJDLAHMf1A390i9srgyYGOVx00pp+a2GRSAkanurMIaRkc3NfJwsIvZyY5zGYOZ8RcBrHoQs/hfDpcTiY8O45czrcTpoNV3/DeDxYni3D2thY2pDK/LoMrRf60u4xeAwmNjLMVhYpWn+Zuv1Vc/LZMK8zXgb2A4mUtFAvJViKEuNDUnmvSONeAopG+bwh+STUmKU2D7HkuV/wAMdBO+Gb8uSF1SMduCr/b4T9fKphuHB5Dat3PoFblgia3yYG27m87BWWR6FmHYcpG53KfI4Hy6GYrG/JdXkUBhcpyjUnmiPY8/lQtLa37q+2FzTbdXd0VoAFvy3/K3mle6eRUwmEjjpz7ll+jR80RzvNI0Ej/59q9lMNlm+NobENQL/wDbTOAZTYtlO0K0rQx2UtJvoqD2nDTF41jcfUByWlIbzAiuaA8NLcp2PVa8dYXU2Fd+oGweYRIyLsjkqcJ/DyCF5/LPwO/ZXQKdofZdG6xzHS+F+JgkYHEOOv8Akk/ounqivOInGOZj2mnMIII5ELuuD49vEMG15I81vpkHQrLuf1Uq2QbUcqKokLMwiP8A0pi0c0UiydVEhMwi3okiJILBQE9KTQFICvdIMDxaD+HwbR/FPf0af7rCfIA4jK011W54qcDJg4r2D3/oFikR1QBpR3fKuYrOcwu9QAHOlbwuMGHtrIcPKHf/ACDN9ChkRkaNo9U7cOZAA1zAeRUqBmlw/nPzhjC47NOgUCyH+CZ3yNpYmB2HkIlLHOB3GqFkYXAlkgcP6aQYojkFViM3+6Kv3Ro4pSdWxu7g0UMyNJa1udorbQgq218YiJaxgcBeZtjZGhs+FYnP4li5yPTFE2EHudT+y6gBY3hKMjgUMrgQ+dzpXWNdTp9gtlUi0qWTx7gkXFomuaRHio9Y5AN+x7LWNCiaSzN/mb/9ggPNjh5Y53wYsCF8fxM/cdlEsaD6G6deq7jjnCIuKwGniPEtH5cw5dj1C4h0eIge/D4oFs7DTmn9R1CmzFS6iHFrdhewo2ogNB9Xqd0SLAwFziG/unY8P+ABh6nmkaJc/MQ4WeR/4UHxuczT0tO5H90YANPqGYkc9lEU6swv9EwqyENBDRm6mkLLegFhXpGiiMu/JAIDToLPQKtJXkw4liLNTXPoU+FcXMdHIKkZ9wrDGAuJcN+ijjIA6pYtJWajutOO8uVPXOkRl5a9Vo8Hx7uHzMl3jdpI3qFnRyiVoPPmOhRWgeWQB9FqzeiRvjmjEkTg5jtQRzSK5vwxxIxkYKdwEZ1i12PRdOa2WVmKnkMhROiIQo0kYZJ5BJSyhJPRiwBt3Uh02UgKSpSHI+JnF3GQ29GYdo06klZrS3m4urewrnHZM3HcXf8ADlZXyVPOACWguPQKOva+fSbgyrIJ9k8EcMjreyQxjcNcNvmoMkBNtO29p5pIp6EsbHUNhzUqV8VhcPKS0xuyA23MAiXLmtzgT7V+innc1rWs0aDo0nZEdiL0exlj3CWjAPNkz5XtJB0F6qWKkYzCPY62mQiPTua/dFb6xpV9G6/qs7FMklx0DXZvLa7zKNctAq5n26wrcjocVxiXIzD4MmGCNoa2hqQBSpjH4oHXESWe6rfum2XoTjmTHLeqty8RxUjMj5nFqAJ5QKErwPdD0S90/rBrW4PHLjMRlfiXtaNbLt1Y8RP4bPD5bXuOMiFRTVddj1CweXRMeyjr4p0qdYrj80er4x8QITPJFh3wjnyCJKzNTm6OH3SY5lZn05zf4TyK5Pk+O8Vtx1OkWuzD0iwPunJc7StOgTh8kh/lHIUpEaaclksOiBpQvc8yohmbYEKTvUeW+4RBHWrnackxgbRlobJ25SOyNkBAPdCc3I4OHtSZYqYiPyZPNY30u+MfuiMeDYsEUrLm5hqBXdUmMEMuR1Bp+C+fZbcd74qOuf6lG/1trSiCCu64HxB3EMKTJQmj0f36FcEQGyGuq3PDshj4rBR9MgLCflYV2aieHYkHmoka6KZ3pRKyWikkQSkgl/KCCVEDUDupgpEBvqPLVIV59xZwk4tjXWPVKftp+yqNaDYsqcr/ADZpH1eaRx+6ZpIN8vdR1fK+Z4TZGAARJX/janJO8DKMjgRVsZlJ+qbzhVGwOyQkLiW5InN5F0fq+qmqJj2OI3FfzDdGLWOPqY4CtwP7p2N0ppaNNlNpfGaMYy9UjSjhaBbZK/3MWOJWu4lig57fQRG0E9Nf3WviJY4Yy8tot1XnOI4i9/EJ5Wuu5CV0fjTetZ/LfGO35J+d0FQ4PinYnDAvFOHUq/RAsUV3OYk1pcu6YalAI7J+6fRLRANshvjs5hv+qL803RT1zOplOWxFtObYu+nRR8on/MeB0/8AxTc0tdmaaPOuaTcthxGbsuD5PjvFdPHU6iIYGtNEn3/skHU63NtEc6zsAmzZSaBWWrP8R107Jy0bAUhh4cd7PSqRo20LcdeSfkBaNHq1QZomysIIo7g9CrL2D+JDJ6pypqjTn3Y9bRTgOfdXcHL5E0Uu2R4d7C0CZpBD26OH3ClGWyNNbEV7Lo561nZj0UODxmGx1+qYqvw1/mcNwj7u4mg+4Vl1bKL7E9IpJ6SQF4AFCxz/AC8FO+6yxOP2KkH6bqjxqUN4VjNaPku/RRL5PPDz+B58ppcLsWigMdqW/dQaw5AByCdrHA3mNDspvtcFa1oq79qVghhjblcB7A6IWGbJZLGGXsAi5xmGZjmvHIn/AIU6pIx6aObpzKnE2QkFujgeRUSXEEvjae5aiM8p1FzgwjkppqPiDEPi4VK5x1LSBpzXneChLner4naldf4yxNQxwtIIN81zWDJMnpGg3J2K7/xec51zfLfLe4S4wQkn+JaTMQCdSKWMyTK0DptSm2Ukk7LotZY2myh25190QO6LJgkkkkayNpc87BosldZwjw7iJ8smOLoWaEMrU+6i/Jzz7Oc2soEF1akqXp+a73DYHCYdgZFh4/ctBJTyYHByfHhoj/4hZfvi/pXAV0CWnVdnJwThz7/JLe7SsvGeGaBdhJ7/AKXj91U+fml9K5/MoO/mYPVzHVTxmGxWCdWIhewdSNPqqYmPJXZO5hTZVkBvxaj2U/zLAaK62hRSEHMyr5it0ZhDgSDr3XB8nF4rp47nSdNYLcde6d7xVtB91AC3erW1NzQQs9WE2zZIUXNJ5UOqOGa2mlbTtASU9KwDJ1tUpP8AtJQ7/Td8XZaL7aN1UxGVzS125V89ZU2Ov8Lz+Zw5zLvy3mvYrX7rlfBD3gY2N+zchaT8105ctOvaOUvkkoFySRjh2ndZviKUM4PiSf4gGj5q4JDfOlX4hhY+IYV+HmLgx1G2nYhRPZ1wwOmn6ojHHbdQ4rHh+HY84V0rpSxocTQFWiYSTCS1c4HYovN94fNFZ5pcPLBB7KwHSDRzTfUorYIg0mMtF81FwykZnF47FY1Zi9x0DnAnomLiLBAcergovzDUfdAxM2WFzj0uwieTcrx14xPESSfSy20hxMa2gKCBJJnne47ly6Dg3hriHE2NlAbh8PzkluyOwXp82ccTXJ1LazQQXBoOp2A3XQ8J8K43GgSYgHDRH+dvqPsF1PCfD3DuG5ZGRebMBrJJqT7dFsF17lYd/kf4vnj/AFQ4ZwfBcNYPw8LfM5yOFkrRa4gkF26GXVpySzBc96t9tMwcOIO4pIuJ0QPMHMpGUFxaDr0S0YNabN30QwaT2EaMPI1krMsjWvaeThaxsd4ZwWIt2G/7Z/bVv0WvmANc0+a1U7sKyOGx3A8fgHWI3TM/niBNfJUGz5X0ba7nehXo+fZUMdwrA8QcXYnDjPyezQ2tf3TqZ0n65djk43ZwOaKwg6aUrWJ8OYyCW+HytmYf9N+jvrslBwXisoN4TIer3gLCzz4aTqYASNgdlCRzWg2R72rrvDPGH/6+Fi7Aucf0SZ4Omdrice9x/oj/ALlVPjn9pXtiT4uMbHN7KnJiC80AAu0i8JYBgHmedIe7q/RGHhvhTSD+DzEc3vJW/P6+WdvVc94Ond/iEzLJDo7PYgrsMyFBg8PhARh4GR9coUz2CjvqW+D55sPn6pKBpJTqsTaCNK+dqYBI7oLRR3NH7IrdDuf7qAmcJHMLkgief6mA/dU5/DXDsR8fD4gerdLWnBJQFqxn9KPtSscnL4JwvxYeXFwn+ibQfIoY8K42LWLicrhW00bXV9KXXBxPJIAnkQe6m92ibHIHgXGWEZBg5Rzsubf6qtifDfFMREIzHFCCfU/PmAHYLugAOXulX9tkp4O1yHBPCnD+FfmOBxU/OSUCgewW6ToKGyuvhaf+FWdER1T67669nJEcw6pZuqWQhMQpMs21G1FzyD8NhSr5dExrmR7oM7SDsU+l3v8ANM1or0m02XXevmgJWbCkNeSjQU4266pkatdk+ulD3RxGFLLSNIEMN6gorYQBsnaKJ1NKROiW0E2gdkQVYQ20U9/JNN8inbRMXZW68lDNWnJM6TdPS+qeZpF6IL3N1Q3vJGiE5yflUmGlcDarm7tEdrzpDJrRUaJ3STHdJMCDUHkUzSSauqSSSIZhNDVWItTr90klIWGAfVO+wBSSSSaWXTdIFJJIHoE3sovYCkkgpQXsBukF7ANqSSSaQMN63aeuoSSVGQbQ1SFHUHRJJIHA1BCk3fQapJJkOxxISJ+qSSQK9LUgbGySSAkmKSScJBzidPshk6pJJhBxofsEJwOtE90klQDNjuoG0kkGQtJJJMn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jpeg;base64,/9j/4AAQSkZJRgABAQAAAQABAAD/2wBDAAkGBwgHBgkIBwgKCgkLDRYPDQwMDRsUFRAWIB0iIiAdHx8kKDQsJCYxJx8fLT0tMTU3Ojo6Iys/RD84QzQ5Ojf/2wBDAQoKCg0MDRoPDxo3JR8lNzc3Nzc3Nzc3Nzc3Nzc3Nzc3Nzc3Nzc3Nzc3Nzc3Nzc3Nzc3Nzc3Nzc3Nzc3Nzc3Nzf/wAARCADIAPUDASIAAhEBAxEB/8QAGwAAAQUBAQAAAAAAAAAAAAAAAwABAgQFBgf/xAA8EAABBAAEBAQEBAQFBAMAAAABAAIDEQQSITEFQVFhBhMicTKBkaEUI7HBQlJi0RUzQ3LhBySC8FOS8f/EABkBAAMBAQEAAAAAAAAAAAAAAAABAgMEBf/EACARAQEBAQACAgMBAQAAAAAAAAABEQIhMQMSBBNBUSL/2gAMAwEAAhEDEQA/AOiDdVKj7qQaLUg2uSw00QKT5bGoUw1Pl0S0IAAJ66qYb2Sy9EaEGtrZSDbUwNE4CWmgAkGWiBupUqU6MDDeVJw21Ok4HRLTQypZUQDmlXVGhAN+qbL2RCKSpGhCuqWXREylNSCQy6Umy90SgkQjTDDdEwACLSbLaNCGVRy9kWk1WjQEW6psqLlSLUaAi2v+E2VFDQExCegJzeyjlpGIUcuiNAVJIgCSekYNP3Ug1TDbUsvVPSQDddAphvUJwOidTumjSY027IHuaVXjmN/w7hc+JBpwGWP/AHHZeZYnEz4mQyYiaSRxNm3Glc52B6nJicPG0kzRXWgziyegWQ3jjvyntcxzZGhwA1y3yPdcDh2l2IgjioSFwcCeVbFaUT52FsL2atBeXAUKJv8AdZ/JP5Kvif130fFsM9oBic01qc+/2RRjYHNBYXE3VLhm4p40a76hWGYx9CNnxE0LNCysP+40vPNdzG5rxbXAqYbqs/gfDp8Gx8mMla+d+hayy1oHRamXVbS1lZlQy1yT1aJXJPlQAsqQbzpEypEckAMNCYgVqi5bXLeIPFR4biXYbD4ZkzmmnOc8gB3yTktDpAARsnyaaLzyXxtxh/8AlNwsI6CLP+q6Hwn4gm4i3yuIOYZy45HNYGgirqgneL7J0OVNlRSNdUzh0UHgJCahpQRSNU1aphCk1ImVKuiAFSYjREI6pqpBIUmyohHyTe6YDypKZFpIMwClSfL0Uw3TujSRDdE9dlMBBxuJjwWFlxMxAZG0u1+yPdFcT48x7ZcZHgonWIRcg/qP/C5UAuNBFxU78ViZsQ/4pHl57WVFpyMLjpa39QoPw1g/xJjgfU3mTotcxR4xuUvaXuJD2sOgAWfw6VkeHzDKXOIIsb6rVw4cC5oiDDehY3dcnyXy359K82Cf5rRCdKNer9U7m/hY4MR5wMwcCGgU3MDYBPdXZISG1dXzAQnsAy6OzaUQNlE6VjveH4gY3BxYkCs49Q6O5j6qUmIiikyPdTqvZc94LxE3n4jC4h3pec8QLvqECHiTpuL4ljy1rxK9vqcADrQAtX11nOs5z/06sYvDtcD5Yfz1cQs3Fcehhe0eSwA6E2dKQpPVAA41loOcWljm9r57LLkwcZkMl5ySbBGy5ue7vlr9ZjewHGMFj/MEM8Zcz4mk0QFkcS46XcSdAzF+Tg42gvkib+YT0F96VV0Ubc7Y4wzMNS0UXBU8Q4UHCGzmALcu4AK2/ZvpH0kqXH+IyGFhfO57QczLd8R5WFys+Z0ecm7df1W9xCFk2ELTQLbfR3B6Lnw4nCuG1EaFa/FdiepgK1+CuPlPIJaWvBBHJZHKzyWlwV1OlHa10xnXo/BuIDHYYNcfzoxTh17rQrWyuFwWLfhMTHNFfpNlt6OHRdzhZo8VAyaM2HC6HLsse+c8jk+VLZEpNlWag66pEIgampMIVqmpEITEdkaEKUcoI15ohCakSlgQbSSLSSYNSkG9VIDXspBqNGI0NFyH/UHiAZBDw9h9Tz5knsNl2VLznxoPM8RYitmsY0fIKuPZVzkcLpHUBunewSmOLf11p0RHxvqiT9VY4S+PB4wGVltd6bv4Seavq3Fc4MMKMLG2RshznUNA0aEaLGNDc0ocH5gCb+InpSJjo3iQ63etg8lRkjOYmuwN6hc/v203G1LKC0xhwaGigTrfyUC4uoiQZBq4t56KhgnPfIWGRwc5wDXEi9t1da+mkPGbK4tbpuP7qLzh+0sCMxHlOdn+JpuiLKu4mJmFmdiN/MkGZpH8RO4KBgWAyfC4gEVm1IA7hW52GXiOCjzZWBzpXezRoPqs+r5xTTxElsDGOANi9NCVWeSwAlxIDbIA5hFxc8cbSJNWkczqO9LOmxGdjfJDqcbbemijnmn1TYm/NMsmgaczOu2qpySfBI5oDmjOKd8tVOWISBxkxEbc1Ei720VXFmIkvM2YnmGgLbnlGk9zXMAOj5XnNpeqxcZFkfL5ZBY01psrc074tWYgv009AFdlnsfMQ9j3gx2SG1RtdHx855R11vhX5K/wY1M4bW1UK0O1q5wlx/FtvSwQt2dbvw1RWx4f4iMJiDFIT5UhA/2nqsYitFIaWeopTZqZXowbaVLH8McRGIiGElP5sY9Jv4m/3W4Wlc98VpPQSVdETLeybKloxBMReinSRCZoUoluqIQAUqQASEkWkkaWFSkGn7p6vRTDaT0Ihv0XlvF5jiOK4qbe5D9tF6lN6YJHn+Fjj9ivKGDzLeQTmJKrnwX9AIvUkBRojUZVcEcZFOBJ907ML5pIjaKHIuA/VV9oMNw7EfhwYse5phP+W5hBc09PZExOEIeJWHMHCweVKMnD2Nhe6SVrHjaOrLvoh4LEuwYMU1vw9Gmndp6hZ2b5i5f9BfnaaNHf5IuFm3jzEA6Vd0rU2Hjlj83DvbI0iyAdW9iOSqMyskNxhxHwnmD1U6uNbC/lRtJzjWwQatavFcXhsE8simH4hrGlpy2bI2XPSYtsMJyuOY7ArJkxr5p3SSSFxG7iVPPw3q/al13nhcxWJlDyZHl7zqS4qp+JferjY7qtJiHSPd900YJ0K6ZzJGVqx5ziovlduTajlNabKTIXO22tPxB7RjlbnAeDlvcKYhaydz2yeYHVpVBo6Jzh3EgAK5DhC0A5bKnqw5EDDG+gII29wNSiDDejT0kaiuqssby3KsMgLQS80B91n97F4rQSGRhBFPaaI6o4BB2QcTCWOE0Vgt37hFhkEkbXjny6LWdbGV5yrGGlfBM18bi1zdQea7zhuMj4hhWzMFEaPb0K4AaErU4HxB+BxfqcfIdo9v7pdTYJcdpQTEKbS17GvYQWuFgjmny2sVhEbJ6RS2k1IALmpqRSLUSOoQAiEkSh3SQEmtUg35KYb0UgDSNClxZ3k8KxknSIj66LzuPCmOJpy8uq7zxQ7LwlzANZXtZ9/wDhc1KxgAzsJU3rIOYyxhnFvwh3zRcNhoGSA42ImLmQDp9FZezDkWYnfIpRVGx7IwWtk0LXuOqV68LV+IR4MuDcASGBuosn9VQfhi7kHK7LGY3G8u+wNojcOZGZg4D7JzrCxjfhpIJDLAHMf1A390i9srgyYGOVx00pp+a2GRSAkanurMIaRkc3NfJwsIvZyY5zGYOZ8RcBrHoQs/hfDpcTiY8O45czrcTpoNV3/DeDxYni3D2thY2pDK/LoMrRf60u4xeAwmNjLMVhYpWn+Zuv1Vc/LZMK8zXgb2A4mUtFAvJViKEuNDUnmvSONeAopG+bwh+STUmKU2D7HkuV/wAMdBO+Gb8uSF1SMduCr/b4T9fKphuHB5Dat3PoFblgia3yYG27m87BWWR6FmHYcpG53KfI4Hy6GYrG/JdXkUBhcpyjUnmiPY8/lQtLa37q+2FzTbdXd0VoAFvy3/K3mle6eRUwmEjjpz7ll+jR80RzvNI0Ej/59q9lMNlm+NobENQL/wDbTOAZTYtlO0K0rQx2UtJvoqD2nDTF41jcfUByWlIbzAiuaA8NLcp2PVa8dYXU2Fd+oGweYRIyLsjkqcJ/DyCF5/LPwO/ZXQKdofZdG6xzHS+F+JgkYHEOOv8Akk/ounqivOInGOZj2mnMIII5ELuuD49vEMG15I81vpkHQrLuf1Uq2QbUcqKokLMwiP8A0pi0c0UiydVEhMwi3okiJILBQE9KTQFICvdIMDxaD+HwbR/FPf0af7rCfIA4jK011W54qcDJg4r2D3/oFikR1QBpR3fKuYrOcwu9QAHOlbwuMGHtrIcPKHf/ACDN9ChkRkaNo9U7cOZAA1zAeRUqBmlw/nPzhjC47NOgUCyH+CZ3yNpYmB2HkIlLHOB3GqFkYXAlkgcP6aQYojkFViM3+6Kv3Ro4pSdWxu7g0UMyNJa1udorbQgq218YiJaxgcBeZtjZGhs+FYnP4li5yPTFE2EHudT+y6gBY3hKMjgUMrgQ+dzpXWNdTp9gtlUi0qWTx7gkXFomuaRHio9Y5AN+x7LWNCiaSzN/mb/9ggPNjh5Y53wYsCF8fxM/cdlEsaD6G6deq7jjnCIuKwGniPEtH5cw5dj1C4h0eIge/D4oFs7DTmn9R1CmzFS6iHFrdhewo2ogNB9Xqd0SLAwFziG/unY8P+ABh6nmkaJc/MQ4WeR/4UHxuczT0tO5H90YANPqGYkc9lEU6swv9EwqyENBDRm6mkLLegFhXpGiiMu/JAIDToLPQKtJXkw4liLNTXPoU+FcXMdHIKkZ9wrDGAuJcN+ijjIA6pYtJWajutOO8uVPXOkRl5a9Vo8Hx7uHzMl3jdpI3qFnRyiVoPPmOhRWgeWQB9FqzeiRvjmjEkTg5jtQRzSK5vwxxIxkYKdwEZ1i12PRdOa2WVmKnkMhROiIQo0kYZJ5BJSyhJPRiwBt3Uh02UgKSpSHI+JnF3GQ29GYdo06klZrS3m4urewrnHZM3HcXf8ADlZXyVPOACWguPQKOva+fSbgyrIJ9k8EcMjreyQxjcNcNvmoMkBNtO29p5pIp6EsbHUNhzUqV8VhcPKS0xuyA23MAiXLmtzgT7V+innc1rWs0aDo0nZEdiL0exlj3CWjAPNkz5XtJB0F6qWKkYzCPY62mQiPTua/dFb6xpV9G6/qs7FMklx0DXZvLa7zKNctAq5n26wrcjocVxiXIzD4MmGCNoa2hqQBSpjH4oHXESWe6rfum2XoTjmTHLeqty8RxUjMj5nFqAJ5QKErwPdD0S90/rBrW4PHLjMRlfiXtaNbLt1Y8RP4bPD5bXuOMiFRTVddj1CweXRMeyjr4p0qdYrj80er4x8QITPJFh3wjnyCJKzNTm6OH3SY5lZn05zf4TyK5Pk+O8Vtx1OkWuzD0iwPunJc7StOgTh8kh/lHIUpEaaclksOiBpQvc8yohmbYEKTvUeW+4RBHWrnackxgbRlobJ25SOyNkBAPdCc3I4OHtSZYqYiPyZPNY30u+MfuiMeDYsEUrLm5hqBXdUmMEMuR1Bp+C+fZbcd74qOuf6lG/1trSiCCu64HxB3EMKTJQmj0f36FcEQGyGuq3PDshj4rBR9MgLCflYV2aieHYkHmoka6KZ3pRKyWikkQSkgl/KCCVEDUDupgpEBvqPLVIV59xZwk4tjXWPVKftp+yqNaDYsqcr/ADZpH1eaRx+6ZpIN8vdR1fK+Z4TZGAARJX/janJO8DKMjgRVsZlJ+qbzhVGwOyQkLiW5InN5F0fq+qmqJj2OI3FfzDdGLWOPqY4CtwP7p2N0ppaNNlNpfGaMYy9UjSjhaBbZK/3MWOJWu4lig57fQRG0E9Nf3WviJY4Yy8tot1XnOI4i9/EJ5Wuu5CV0fjTetZ/LfGO35J+d0FQ4PinYnDAvFOHUq/RAsUV3OYk1pcu6YalAI7J+6fRLRANshvjs5hv+qL803RT1zOplOWxFtObYu+nRR8on/MeB0/8AxTc0tdmaaPOuaTcthxGbsuD5PjvFdPHU6iIYGtNEn3/skHU63NtEc6zsAmzZSaBWWrP8R107Jy0bAUhh4cd7PSqRo20LcdeSfkBaNHq1QZomysIIo7g9CrL2D+JDJ6pypqjTn3Y9bRTgOfdXcHL5E0Uu2R4d7C0CZpBD26OH3ClGWyNNbEV7Lo561nZj0UODxmGx1+qYqvw1/mcNwj7u4mg+4Vl1bKL7E9IpJ6SQF4AFCxz/AC8FO+6yxOP2KkH6bqjxqUN4VjNaPku/RRL5PPDz+B58ppcLsWigMdqW/dQaw5AByCdrHA3mNDspvtcFa1oq79qVghhjblcB7A6IWGbJZLGGXsAi5xmGZjmvHIn/AIU6pIx6aObpzKnE2QkFujgeRUSXEEvjae5aiM8p1FzgwjkppqPiDEPi4VK5x1LSBpzXneChLner4naldf4yxNQxwtIIN81zWDJMnpGg3J2K7/xec51zfLfLe4S4wQkn+JaTMQCdSKWMyTK0DptSm2Ukk7LotZY2myh25190QO6LJgkkkkayNpc87BosldZwjw7iJ8smOLoWaEMrU+6i/Jzz7Oc2soEF1akqXp+a73DYHCYdgZFh4/ctBJTyYHByfHhoj/4hZfvi/pXAV0CWnVdnJwThz7/JLe7SsvGeGaBdhJ7/AKXj91U+fml9K5/MoO/mYPVzHVTxmGxWCdWIhewdSNPqqYmPJXZO5hTZVkBvxaj2U/zLAaK62hRSEHMyr5it0ZhDgSDr3XB8nF4rp47nSdNYLcde6d7xVtB91AC3erW1NzQQs9WE2zZIUXNJ5UOqOGa2mlbTtASU9KwDJ1tUpP8AtJQ7/Td8XZaL7aN1UxGVzS125V89ZU2Ov8Lz+Zw5zLvy3mvYrX7rlfBD3gY2N+zchaT8105ctOvaOUvkkoFySRjh2ndZviKUM4PiSf4gGj5q4JDfOlX4hhY+IYV+HmLgx1G2nYhRPZ1wwOmn6ojHHbdQ4rHh+HY84V0rpSxocTQFWiYSTCS1c4HYovN94fNFZ5pcPLBB7KwHSDRzTfUorYIg0mMtF81FwykZnF47FY1Zi9x0DnAnomLiLBAcergovzDUfdAxM2WFzj0uwieTcrx14xPESSfSy20hxMa2gKCBJJnne47ly6Dg3hriHE2NlAbh8PzkluyOwXp82ccTXJ1LazQQXBoOp2A3XQ8J8K43GgSYgHDRH+dvqPsF1PCfD3DuG5ZGRebMBrJJqT7dFsF17lYd/kf4vnj/AFQ4ZwfBcNYPw8LfM5yOFkrRa4gkF26GXVpySzBc96t9tMwcOIO4pIuJ0QPMHMpGUFxaDr0S0YNabN30QwaT2EaMPI1krMsjWvaeThaxsd4ZwWIt2G/7Z/bVv0WvmANc0+a1U7sKyOGx3A8fgHWI3TM/niBNfJUGz5X0ba7nehXo+fZUMdwrA8QcXYnDjPyezQ2tf3TqZ0n65djk43ZwOaKwg6aUrWJ8OYyCW+HytmYf9N+jvrslBwXisoN4TIer3gLCzz4aTqYASNgdlCRzWg2R72rrvDPGH/6+Fi7Aucf0SZ4Omdrice9x/oj/ALlVPjn9pXtiT4uMbHN7KnJiC80AAu0i8JYBgHmedIe7q/RGHhvhTSD+DzEc3vJW/P6+WdvVc94Ond/iEzLJDo7PYgrsMyFBg8PhARh4GR9coUz2CjvqW+D55sPn6pKBpJTqsTaCNK+dqYBI7oLRR3NH7IrdDuf7qAmcJHMLkgief6mA/dU5/DXDsR8fD4gerdLWnBJQFqxn9KPtSscnL4JwvxYeXFwn+ibQfIoY8K42LWLicrhW00bXV9KXXBxPJIAnkQe6m92ibHIHgXGWEZBg5Rzsubf6qtifDfFMREIzHFCCfU/PmAHYLugAOXulX9tkp4O1yHBPCnD+FfmOBxU/OSUCgewW6ToKGyuvhaf+FWdER1T67669nJEcw6pZuqWQhMQpMs21G1FzyD8NhSr5dExrmR7oM7SDsU+l3v8ANM1or0m02XXevmgJWbCkNeSjQU4266pkatdk+ulD3RxGFLLSNIEMN6gorYQBsnaKJ1NKROiW0E2gdkQVYQ20U9/JNN8inbRMXZW68lDNWnJM6TdPS+qeZpF6IL3N1Q3vJGiE5yflUmGlcDarm7tEdrzpDJrRUaJ3STHdJMCDUHkUzSSauqSSSIZhNDVWItTr90klIWGAfVO+wBSSSSaWXTdIFJJIHoE3sovYCkkgpQXsBukF7ANqSSSaQMN63aeuoSSVGQbQ1SFHUHRJJIHA1BCk3fQapJJkOxxISJ+qSSQK9LUgbGySSAkmKSScJBzidPshk6pJJhBxofsEJwOtE90klQDNjuoG0kkGQtJJJMn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http://pwatlas.mt.umist.ac.uk/internetmicroscope/lib/micrographs/fa.duc.st-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58855"/>
            <a:ext cx="2149080" cy="17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155575" y="1034807"/>
            <a:ext cx="880891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Fracture: </a:t>
            </a:r>
            <a:r>
              <a:rPr lang="tr-TR" sz="2000" dirty="0" smtClean="0"/>
              <a:t>S</a:t>
            </a:r>
            <a:r>
              <a:rPr lang="en-US" sz="2000" dirty="0" err="1" smtClean="0"/>
              <a:t>eparation</a:t>
            </a:r>
            <a:r>
              <a:rPr lang="en-US" sz="2000" dirty="0" smtClean="0"/>
              <a:t> </a:t>
            </a:r>
            <a:r>
              <a:rPr lang="en-US" sz="2000" dirty="0"/>
              <a:t>of a body into pieces due to stress, at</a:t>
            </a:r>
          </a:p>
          <a:p>
            <a:r>
              <a:rPr lang="en-US" sz="2000" dirty="0"/>
              <a:t>temperatures below the melting point.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u="sng" dirty="0"/>
              <a:t>Steps in fracture:</a:t>
            </a:r>
          </a:p>
          <a:p>
            <a:r>
              <a:rPr lang="tr-TR" sz="2000" dirty="0"/>
              <a:t>	</a:t>
            </a:r>
            <a:r>
              <a:rPr lang="tr-TR" sz="2000" dirty="0" smtClean="0"/>
              <a:t>1- </a:t>
            </a:r>
            <a:r>
              <a:rPr lang="en-US" sz="2000" dirty="0" smtClean="0"/>
              <a:t>crack formation</a:t>
            </a:r>
            <a:endParaRPr lang="tr-TR" sz="2000" dirty="0"/>
          </a:p>
          <a:p>
            <a:r>
              <a:rPr lang="tr-TR" sz="2000" dirty="0" smtClean="0"/>
              <a:t>	2-</a:t>
            </a:r>
            <a:r>
              <a:rPr lang="en-US" sz="2000" dirty="0" smtClean="0"/>
              <a:t>crack </a:t>
            </a:r>
            <a:r>
              <a:rPr lang="en-US" sz="2000" dirty="0"/>
              <a:t>propagation</a:t>
            </a:r>
          </a:p>
          <a:p>
            <a:endParaRPr lang="tr-T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tr-TR" sz="2000" dirty="0" smtClean="0"/>
              <a:t>T</a:t>
            </a:r>
            <a:r>
              <a:rPr lang="en-US" sz="2000" dirty="0" err="1" smtClean="0"/>
              <a:t>wo</a:t>
            </a:r>
            <a:r>
              <a:rPr lang="en-US" sz="2000" dirty="0" smtClean="0"/>
              <a:t> fracture modes can be</a:t>
            </a:r>
            <a:r>
              <a:rPr lang="tr-TR" sz="2000" dirty="0" smtClean="0"/>
              <a:t> </a:t>
            </a:r>
            <a:r>
              <a:rPr lang="en-US" sz="2000" dirty="0" smtClean="0"/>
              <a:t>defined - </a:t>
            </a:r>
            <a:r>
              <a:rPr lang="en-US" sz="2000" b="1" dirty="0" smtClean="0"/>
              <a:t>ductile or brittle</a:t>
            </a:r>
            <a:r>
              <a:rPr lang="tr-TR" sz="2000" b="1" dirty="0" smtClean="0"/>
              <a:t> </a:t>
            </a:r>
            <a:r>
              <a:rPr lang="tr-TR" sz="2000" dirty="0" smtClean="0"/>
              <a:t>d</a:t>
            </a:r>
            <a:r>
              <a:rPr lang="en-US" sz="2000" dirty="0" err="1" smtClean="0"/>
              <a:t>epending</a:t>
            </a:r>
            <a:r>
              <a:rPr lang="en-US" sz="2000" dirty="0" smtClean="0"/>
              <a:t> </a:t>
            </a:r>
            <a:r>
              <a:rPr lang="en-US" sz="2000" dirty="0"/>
              <a:t>on the ability of material to undergo </a:t>
            </a:r>
            <a:r>
              <a:rPr lang="en-US" sz="2000" dirty="0" smtClean="0"/>
              <a:t>plastic</a:t>
            </a:r>
            <a:r>
              <a:rPr lang="tr-TR" sz="2000" dirty="0" smtClean="0"/>
              <a:t> </a:t>
            </a:r>
            <a:r>
              <a:rPr lang="en-US" sz="2000" dirty="0" smtClean="0"/>
              <a:t>deformation </a:t>
            </a:r>
            <a:r>
              <a:rPr lang="en-US" sz="2000" dirty="0"/>
              <a:t>before the </a:t>
            </a:r>
            <a:r>
              <a:rPr lang="en-US" sz="2000" dirty="0" smtClean="0"/>
              <a:t>fracture</a:t>
            </a:r>
            <a:endParaRPr lang="tr-TR" sz="2000" dirty="0" smtClean="0"/>
          </a:p>
          <a:p>
            <a:endParaRPr lang="en-US" sz="2000" b="1" dirty="0"/>
          </a:p>
          <a:p>
            <a:r>
              <a:rPr lang="en-US" sz="2000" dirty="0"/>
              <a:t>• </a:t>
            </a:r>
            <a:r>
              <a:rPr lang="en-US" sz="2000" b="1" dirty="0"/>
              <a:t>Ductile fracture </a:t>
            </a:r>
            <a:r>
              <a:rPr lang="en-US" sz="2000" dirty="0"/>
              <a:t>- most metals (not too cold):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/>
              <a:t>Extensive plastic deformation ahead of </a:t>
            </a:r>
            <a:r>
              <a:rPr lang="en-US" sz="2000" dirty="0" smtClean="0"/>
              <a:t>crack</a:t>
            </a:r>
            <a:endParaRPr lang="tr-TR" sz="2000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/>
              <a:t>Crack is “stable”: resists further extension </a:t>
            </a:r>
            <a:r>
              <a:rPr lang="en-US" sz="2000" dirty="0" smtClean="0"/>
              <a:t>unless</a:t>
            </a:r>
            <a:r>
              <a:rPr lang="tr-TR" sz="2000" dirty="0" smtClean="0"/>
              <a:t> </a:t>
            </a:r>
            <a:r>
              <a:rPr lang="en-US" sz="2000" dirty="0" smtClean="0"/>
              <a:t>applied </a:t>
            </a:r>
            <a:r>
              <a:rPr lang="en-US" sz="2000" dirty="0"/>
              <a:t>stress is </a:t>
            </a:r>
            <a:r>
              <a:rPr lang="en-US" sz="2000" dirty="0" smtClean="0"/>
              <a:t>increased</a:t>
            </a:r>
            <a:endParaRPr lang="tr-TR" sz="2000" dirty="0" smtClean="0"/>
          </a:p>
          <a:p>
            <a:pPr lvl="1"/>
            <a:endParaRPr lang="tr-TR" sz="2000" dirty="0" smtClean="0"/>
          </a:p>
          <a:p>
            <a:r>
              <a:rPr lang="en-US" sz="2000" dirty="0" smtClean="0"/>
              <a:t>• </a:t>
            </a:r>
            <a:r>
              <a:rPr lang="en-US" sz="2000" b="1" dirty="0"/>
              <a:t>Brittle fracture </a:t>
            </a:r>
            <a:r>
              <a:rPr lang="en-US" sz="2000" dirty="0"/>
              <a:t>- </a:t>
            </a:r>
            <a:r>
              <a:rPr lang="en-US" sz="2000" dirty="0" smtClean="0"/>
              <a:t>ceramics,</a:t>
            </a:r>
            <a:r>
              <a:rPr lang="tr-TR" sz="2000" dirty="0" smtClean="0"/>
              <a:t> </a:t>
            </a:r>
            <a:r>
              <a:rPr lang="en-US" sz="2000" dirty="0" smtClean="0"/>
              <a:t>cold </a:t>
            </a:r>
            <a:r>
              <a:rPr lang="en-US" sz="2000" dirty="0"/>
              <a:t>metals: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/>
              <a:t>Relatively little plastic </a:t>
            </a:r>
            <a:r>
              <a:rPr lang="en-US" sz="2000" dirty="0" smtClean="0"/>
              <a:t>deformation</a:t>
            </a:r>
            <a:endParaRPr lang="tr-TR" sz="2000" dirty="0" smtClean="0"/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/>
              <a:t>Crack is “unstable”: propagates rapidly </a:t>
            </a:r>
            <a:r>
              <a:rPr lang="en-US" sz="2000" dirty="0" smtClean="0"/>
              <a:t>without</a:t>
            </a:r>
            <a:r>
              <a:rPr lang="tr-TR" sz="2000" dirty="0" smtClean="0"/>
              <a:t> </a:t>
            </a:r>
            <a:r>
              <a:rPr lang="en-US" sz="2000" dirty="0" smtClean="0"/>
              <a:t>increase </a:t>
            </a:r>
            <a:r>
              <a:rPr lang="en-US" sz="2000" dirty="0"/>
              <a:t>in applied stress</a:t>
            </a:r>
          </a:p>
          <a:p>
            <a:endParaRPr lang="tr-TR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Ductile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fracture is preferred in most 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applications</a:t>
            </a:r>
            <a:r>
              <a:rPr lang="tr-TR" sz="2000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6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467544" y="260648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Fracture</a:t>
            </a:r>
            <a:r>
              <a:rPr lang="tr-TR" b="1" dirty="0" smtClean="0"/>
              <a:t> </a:t>
            </a:r>
            <a:r>
              <a:rPr lang="en-US" b="1" dirty="0" smtClean="0"/>
              <a:t>Toughness Data for Selected Engineering Materials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92696"/>
            <a:ext cx="5831326" cy="5226000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251520" y="5916486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Tmath1"/>
              </a:rPr>
              <a:t>Fracture testing of ceramics cannot be performed easily using a sharp notch, since</a:t>
            </a:r>
          </a:p>
          <a:p>
            <a:r>
              <a:rPr lang="en-US" dirty="0">
                <a:latin typeface="AdvTmath1"/>
              </a:rPr>
              <a:t>formation of such a notch often causes the samples to break. We can use hardness </a:t>
            </a:r>
            <a:r>
              <a:rPr lang="en-US" dirty="0" smtClean="0">
                <a:latin typeface="AdvTmath1"/>
              </a:rPr>
              <a:t>testing</a:t>
            </a:r>
            <a:r>
              <a:rPr lang="tr-TR" dirty="0" smtClean="0">
                <a:latin typeface="AdvTmath1"/>
              </a:rPr>
              <a:t> </a:t>
            </a:r>
            <a:r>
              <a:rPr lang="en-US" dirty="0" smtClean="0">
                <a:latin typeface="AdvTmath1"/>
              </a:rPr>
              <a:t>to </a:t>
            </a:r>
            <a:r>
              <a:rPr lang="en-US" dirty="0">
                <a:latin typeface="AdvTmath1"/>
              </a:rPr>
              <a:t>gain a measure of the fracture toughness of many ceramics.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251520" y="188640"/>
            <a:ext cx="5014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dirty="0" smtClean="0"/>
              <a:t>FRACTURE TOUGHNESS TESTING</a:t>
            </a:r>
            <a:endParaRPr lang="tr-TR" sz="2800" dirty="0"/>
          </a:p>
        </p:txBody>
      </p:sp>
      <p:sp>
        <p:nvSpPr>
          <p:cNvPr id="5" name="4 Dikdörtgen"/>
          <p:cNvSpPr/>
          <p:nvPr/>
        </p:nvSpPr>
        <p:spPr>
          <a:xfrm>
            <a:off x="467544" y="764704"/>
            <a:ext cx="3526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Impact</a:t>
            </a:r>
            <a:r>
              <a:rPr lang="tr-TR" sz="2400" b="1" u="sng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Testing</a:t>
            </a:r>
            <a:r>
              <a:rPr lang="tr-TR" sz="2400" b="1" u="sng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Techniques</a:t>
            </a:r>
            <a:endParaRPr lang="tr-TR" sz="24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323528" y="2420888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/>
              <a:t>U</a:t>
            </a:r>
            <a:r>
              <a:rPr lang="en-US" sz="2000" dirty="0" err="1" smtClean="0"/>
              <a:t>nder</a:t>
            </a:r>
            <a:r>
              <a:rPr lang="en-US" sz="2000" dirty="0" smtClean="0"/>
              <a:t> some circumstances normally ductile metals fracture abruptly and</a:t>
            </a:r>
          </a:p>
          <a:p>
            <a:r>
              <a:rPr lang="en-US" sz="2000" dirty="0" smtClean="0"/>
              <a:t>with very little plastic deformation under high loading rates.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en-US" sz="2000" b="1" i="1" dirty="0" smtClean="0"/>
              <a:t>Impact test conditions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were chosen to represent those most severe relative to the potential for fracture namely, (1) deformation at a relatively low temperature, (2) a high strain rate (i.e.,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rate of deformation), and (3) a </a:t>
            </a:r>
            <a:r>
              <a:rPr lang="en-US" sz="2000" b="1" i="1" dirty="0" err="1" smtClean="0"/>
              <a:t>triaxial</a:t>
            </a:r>
            <a:r>
              <a:rPr lang="en-US" sz="2000" b="1" i="1" dirty="0" smtClean="0"/>
              <a:t> stress state (which may be introduced by the</a:t>
            </a:r>
            <a:r>
              <a:rPr lang="tr-TR" sz="2000" b="1" i="1" dirty="0" smtClean="0"/>
              <a:t> presence of a </a:t>
            </a:r>
            <a:r>
              <a:rPr lang="tr-TR" sz="2000" b="1" i="1" dirty="0" err="1" smtClean="0"/>
              <a:t>notch</a:t>
            </a:r>
            <a:r>
              <a:rPr lang="tr-TR" sz="2000" b="1" i="1" dirty="0" smtClean="0"/>
              <a:t>)</a:t>
            </a:r>
            <a:endParaRPr lang="tr-TR" sz="2000" b="1" i="1" dirty="0"/>
          </a:p>
        </p:txBody>
      </p:sp>
      <p:sp>
        <p:nvSpPr>
          <p:cNvPr id="7" name="6 Dikdörtgen"/>
          <p:cNvSpPr/>
          <p:nvPr/>
        </p:nvSpPr>
        <p:spPr>
          <a:xfrm>
            <a:off x="251520" y="1556792"/>
            <a:ext cx="8496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i="1" dirty="0" smtClean="0"/>
              <a:t>T</a:t>
            </a:r>
            <a:r>
              <a:rPr lang="en-US" sz="2000" b="1" i="1" dirty="0" smtClean="0"/>
              <a:t>he results of laboratory tensile tests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(at low loading rates) could not be extrapolated to predict fracture behavior</a:t>
            </a:r>
            <a:r>
              <a:rPr lang="tr-TR" sz="2000" b="1" i="1" dirty="0" smtClean="0"/>
              <a:t>.</a:t>
            </a:r>
            <a:endParaRPr lang="tr-TR" sz="2000" b="1" i="1" dirty="0"/>
          </a:p>
        </p:txBody>
      </p:sp>
      <p:sp>
        <p:nvSpPr>
          <p:cNvPr id="8" name="7 Dikdörtgen"/>
          <p:cNvSpPr/>
          <p:nvPr/>
        </p:nvSpPr>
        <p:spPr>
          <a:xfrm>
            <a:off x="395536" y="5157192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Two standardized </a:t>
            </a:r>
            <a:r>
              <a:rPr lang="en-US" sz="2000" dirty="0" err="1" smtClean="0"/>
              <a:t>tests,the</a:t>
            </a:r>
            <a:r>
              <a:rPr lang="en-US" sz="2000" dirty="0" smtClean="0"/>
              <a:t>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</a:rPr>
              <a:t>Charpy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smtClean="0"/>
              <a:t>and </a:t>
            </a:r>
            <a:r>
              <a:rPr lang="en-US" sz="2000" b="1" dirty="0" err="1" smtClean="0">
                <a:solidFill>
                  <a:schemeClr val="accent2">
                    <a:lumMod val="50000"/>
                  </a:schemeClr>
                </a:solidFill>
              </a:rPr>
              <a:t>Izod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000" dirty="0" smtClean="0"/>
              <a:t>were designed and are still used</a:t>
            </a:r>
          </a:p>
          <a:p>
            <a:r>
              <a:rPr lang="en-US" sz="2000" dirty="0" smtClean="0"/>
              <a:t>to measure the impact energy (sometimes also termed </a:t>
            </a:r>
            <a:r>
              <a:rPr lang="en-US" sz="2000" i="1" dirty="0" smtClean="0"/>
              <a:t>notch toughness).</a:t>
            </a:r>
            <a:endParaRPr lang="tr-T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764704"/>
            <a:ext cx="2664296" cy="1640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620688"/>
            <a:ext cx="15049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9275" y="1052736"/>
            <a:ext cx="35147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Dikdörtgen"/>
          <p:cNvSpPr/>
          <p:nvPr/>
        </p:nvSpPr>
        <p:spPr>
          <a:xfrm>
            <a:off x="251520" y="33265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 err="1" smtClean="0"/>
              <a:t>Specimen</a:t>
            </a:r>
            <a:r>
              <a:rPr lang="tr-TR" b="1" dirty="0" smtClean="0"/>
              <a:t> </a:t>
            </a:r>
            <a:r>
              <a:rPr lang="tr-TR" b="1" dirty="0" err="1" smtClean="0"/>
              <a:t>used</a:t>
            </a:r>
            <a:endParaRPr lang="tr-TR" b="1" dirty="0" smtClean="0"/>
          </a:p>
          <a:p>
            <a:r>
              <a:rPr lang="tr-TR" b="1" dirty="0" err="1" smtClean="0"/>
              <a:t>for</a:t>
            </a:r>
            <a:r>
              <a:rPr lang="tr-TR" b="1" dirty="0" smtClean="0"/>
              <a:t> </a:t>
            </a:r>
            <a:r>
              <a:rPr lang="tr-TR" b="1" dirty="0" err="1" smtClean="0"/>
              <a:t>Charpy</a:t>
            </a:r>
            <a:r>
              <a:rPr lang="tr-TR" b="1" dirty="0" smtClean="0"/>
              <a:t> </a:t>
            </a:r>
            <a:r>
              <a:rPr lang="tr-TR" b="1" dirty="0" err="1" smtClean="0"/>
              <a:t>and</a:t>
            </a:r>
            <a:r>
              <a:rPr lang="tr-TR" b="1" dirty="0" smtClean="0"/>
              <a:t> </a:t>
            </a:r>
            <a:r>
              <a:rPr lang="tr-TR" b="1" dirty="0" err="1" smtClean="0"/>
              <a:t>Izod</a:t>
            </a:r>
            <a:endParaRPr lang="tr-TR" b="1" dirty="0" smtClean="0"/>
          </a:p>
          <a:p>
            <a:r>
              <a:rPr lang="tr-TR" b="1" dirty="0" err="1" smtClean="0"/>
              <a:t>impact</a:t>
            </a:r>
            <a:r>
              <a:rPr lang="tr-TR" b="1" dirty="0" smtClean="0"/>
              <a:t> </a:t>
            </a:r>
            <a:r>
              <a:rPr lang="tr-TR" b="1" dirty="0" err="1" smtClean="0"/>
              <a:t>tests</a:t>
            </a:r>
            <a:r>
              <a:rPr lang="tr-TR" b="1" dirty="0" smtClean="0"/>
              <a:t>.</a:t>
            </a:r>
            <a:endParaRPr lang="tr-TR" b="1" dirty="0"/>
          </a:p>
        </p:txBody>
      </p:sp>
      <p:sp>
        <p:nvSpPr>
          <p:cNvPr id="12" name="11 Dikdörtgen"/>
          <p:cNvSpPr/>
          <p:nvPr/>
        </p:nvSpPr>
        <p:spPr>
          <a:xfrm>
            <a:off x="5220072" y="4365104"/>
            <a:ext cx="3600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/>
              <a:t>A </a:t>
            </a:r>
            <a:r>
              <a:rPr lang="tr-TR" b="1" dirty="0" err="1" smtClean="0"/>
              <a:t>schematic</a:t>
            </a:r>
            <a:r>
              <a:rPr lang="tr-TR" b="1" dirty="0" smtClean="0"/>
              <a:t> </a:t>
            </a:r>
            <a:r>
              <a:rPr lang="tr-TR" b="1" dirty="0" err="1" smtClean="0"/>
              <a:t>drawing</a:t>
            </a:r>
            <a:r>
              <a:rPr lang="tr-TR" b="1" dirty="0" smtClean="0"/>
              <a:t> of an </a:t>
            </a:r>
            <a:r>
              <a:rPr lang="tr-TR" b="1" dirty="0" err="1" smtClean="0"/>
              <a:t>impact</a:t>
            </a:r>
            <a:r>
              <a:rPr lang="tr-TR" b="1" dirty="0" smtClean="0"/>
              <a:t> </a:t>
            </a:r>
            <a:r>
              <a:rPr lang="tr-TR" b="1" dirty="0" err="1" smtClean="0"/>
              <a:t>testing</a:t>
            </a:r>
            <a:r>
              <a:rPr lang="tr-TR" b="1" dirty="0" smtClean="0"/>
              <a:t> </a:t>
            </a:r>
            <a:r>
              <a:rPr lang="tr-TR" b="1" dirty="0" err="1" smtClean="0"/>
              <a:t>apparatus</a:t>
            </a:r>
            <a:r>
              <a:rPr lang="tr-TR" b="1" dirty="0" smtClean="0"/>
              <a:t>. The hammer is released from fixed height </a:t>
            </a:r>
            <a:r>
              <a:rPr lang="tr-TR" b="1" i="1" dirty="0" smtClean="0"/>
              <a:t>h </a:t>
            </a:r>
            <a:r>
              <a:rPr lang="tr-TR" b="1" dirty="0" smtClean="0"/>
              <a:t>and strikes the specimen; the energy expended in fracture is reflected in the difference between </a:t>
            </a:r>
            <a:r>
              <a:rPr lang="tr-TR" b="1" i="1" dirty="0" smtClean="0"/>
              <a:t>h </a:t>
            </a:r>
            <a:r>
              <a:rPr lang="tr-TR" b="1" dirty="0" smtClean="0"/>
              <a:t>and the swing height </a:t>
            </a:r>
            <a:r>
              <a:rPr lang="tr-TR" b="1" i="1" dirty="0" smtClean="0"/>
              <a:t>h‘.</a:t>
            </a:r>
            <a:endParaRPr lang="tr-TR" b="1" dirty="0"/>
          </a:p>
        </p:txBody>
      </p:sp>
      <p:sp>
        <p:nvSpPr>
          <p:cNvPr id="13" name="12 Dikdörtgen"/>
          <p:cNvSpPr/>
          <p:nvPr/>
        </p:nvSpPr>
        <p:spPr>
          <a:xfrm>
            <a:off x="5076056" y="332656"/>
            <a:ext cx="3672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i="1" dirty="0" err="1" smtClean="0"/>
              <a:t>Specimen</a:t>
            </a:r>
            <a:r>
              <a:rPr lang="tr-TR" b="1" i="1" dirty="0" smtClean="0"/>
              <a:t> </a:t>
            </a:r>
            <a:r>
              <a:rPr lang="tr-TR" b="1" dirty="0" err="1" smtClean="0"/>
              <a:t>placements</a:t>
            </a:r>
            <a:r>
              <a:rPr lang="tr-TR" b="1" dirty="0" smtClean="0"/>
              <a:t> </a:t>
            </a:r>
            <a:r>
              <a:rPr lang="tr-TR" b="1" dirty="0" err="1" smtClean="0"/>
              <a:t>for</a:t>
            </a:r>
            <a:r>
              <a:rPr lang="tr-TR" b="1" dirty="0" smtClean="0"/>
              <a:t> </a:t>
            </a:r>
            <a:r>
              <a:rPr lang="tr-TR" b="1" dirty="0" err="1" smtClean="0"/>
              <a:t>both</a:t>
            </a:r>
            <a:endParaRPr lang="tr-TR" b="1" dirty="0" smtClean="0"/>
          </a:p>
          <a:p>
            <a:r>
              <a:rPr lang="tr-TR" b="1" dirty="0" err="1" smtClean="0"/>
              <a:t>Charpy</a:t>
            </a:r>
            <a:r>
              <a:rPr lang="tr-TR" b="1" dirty="0" smtClean="0"/>
              <a:t> </a:t>
            </a:r>
            <a:r>
              <a:rPr lang="tr-TR" b="1" dirty="0" err="1" smtClean="0"/>
              <a:t>and</a:t>
            </a:r>
            <a:r>
              <a:rPr lang="tr-TR" b="1" dirty="0" smtClean="0"/>
              <a:t> </a:t>
            </a:r>
            <a:r>
              <a:rPr lang="tr-TR" b="1" dirty="0" err="1" smtClean="0"/>
              <a:t>Izod</a:t>
            </a:r>
            <a:r>
              <a:rPr lang="tr-TR" b="1" dirty="0" smtClean="0"/>
              <a:t> </a:t>
            </a:r>
            <a:r>
              <a:rPr lang="tr-TR" b="1" dirty="0" err="1" smtClean="0"/>
              <a:t>tests</a:t>
            </a:r>
            <a:endParaRPr lang="tr-TR" b="1" dirty="0"/>
          </a:p>
        </p:txBody>
      </p:sp>
      <p:sp>
        <p:nvSpPr>
          <p:cNvPr id="14" name="13 Dikdörtgen"/>
          <p:cNvSpPr/>
          <p:nvPr/>
        </p:nvSpPr>
        <p:spPr>
          <a:xfrm>
            <a:off x="3491880" y="2204864"/>
            <a:ext cx="685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/>
              <a:t> </a:t>
            </a:r>
            <a:r>
              <a:rPr lang="tr-TR" b="1" dirty="0" err="1" smtClean="0"/>
              <a:t>Izod</a:t>
            </a:r>
            <a:r>
              <a:rPr lang="tr-TR" b="1" dirty="0" smtClean="0"/>
              <a:t> </a:t>
            </a:r>
            <a:endParaRPr lang="tr-TR" dirty="0"/>
          </a:p>
        </p:txBody>
      </p:sp>
      <p:sp>
        <p:nvSpPr>
          <p:cNvPr id="15" name="14 Dikdörtgen"/>
          <p:cNvSpPr/>
          <p:nvPr/>
        </p:nvSpPr>
        <p:spPr>
          <a:xfrm>
            <a:off x="5940152" y="2276872"/>
            <a:ext cx="85670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tr-TR" b="1" dirty="0" err="1" smtClean="0"/>
              <a:t>Charpy</a:t>
            </a:r>
            <a:endParaRPr lang="tr-TR" dirty="0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3068960"/>
            <a:ext cx="4799781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20 Dikdörtgen"/>
          <p:cNvSpPr/>
          <p:nvPr/>
        </p:nvSpPr>
        <p:spPr>
          <a:xfrm>
            <a:off x="395536" y="2276872"/>
            <a:ext cx="2631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V-</a:t>
            </a:r>
            <a:r>
              <a:rPr lang="tr-TR" dirty="0" err="1" smtClean="0"/>
              <a:t>notch</a:t>
            </a:r>
            <a:r>
              <a:rPr lang="tr-TR" dirty="0" smtClean="0"/>
              <a:t> </a:t>
            </a:r>
            <a:r>
              <a:rPr lang="tr-TR" dirty="0" err="1" smtClean="0"/>
              <a:t>machined</a:t>
            </a:r>
            <a:r>
              <a:rPr lang="tr-TR" dirty="0" smtClean="0"/>
              <a:t> </a:t>
            </a:r>
            <a:r>
              <a:rPr lang="tr-TR" dirty="0" err="1" smtClean="0"/>
              <a:t>sample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395536" y="188640"/>
            <a:ext cx="3680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Ductile</a:t>
            </a:r>
            <a:r>
              <a:rPr lang="tr-TR" sz="2400" b="1" u="sng" dirty="0" smtClean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to</a:t>
            </a:r>
            <a:r>
              <a:rPr lang="tr-TR" sz="2400" b="1" u="sng" dirty="0" smtClean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Brittle</a:t>
            </a:r>
            <a:r>
              <a:rPr lang="tr-TR" sz="2400" b="1" u="sng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Transition</a:t>
            </a:r>
            <a:endParaRPr lang="tr-TR" sz="24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8"/>
            <a:ext cx="3932744" cy="255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Dikdörtgen"/>
          <p:cNvSpPr/>
          <p:nvPr/>
        </p:nvSpPr>
        <p:spPr>
          <a:xfrm>
            <a:off x="251520" y="1340768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As temperature decreases a ductile material can become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brittle</a:t>
            </a:r>
            <a:r>
              <a:rPr lang="tr-TR" sz="2000" b="1" dirty="0" smtClean="0"/>
              <a:t> - </a:t>
            </a:r>
            <a:r>
              <a:rPr lang="tr-TR" sz="2000" b="1" dirty="0" err="1" smtClean="0"/>
              <a:t>ductile</a:t>
            </a:r>
            <a:r>
              <a:rPr lang="tr-TR" sz="2000" b="1" dirty="0" smtClean="0"/>
              <a:t>-</a:t>
            </a:r>
            <a:r>
              <a:rPr lang="tr-TR" sz="2000" b="1" dirty="0" err="1" smtClean="0"/>
              <a:t>to</a:t>
            </a:r>
            <a:r>
              <a:rPr lang="tr-TR" sz="2000" b="1" dirty="0" smtClean="0"/>
              <a:t>-</a:t>
            </a:r>
            <a:r>
              <a:rPr lang="tr-TR" sz="2000" b="1" dirty="0" err="1" smtClean="0"/>
              <a:t>brittle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transition</a:t>
            </a:r>
            <a:endParaRPr lang="tr-TR" sz="2000" b="1" dirty="0"/>
          </a:p>
        </p:txBody>
      </p:sp>
      <p:sp>
        <p:nvSpPr>
          <p:cNvPr id="8" name="7 Dikdörtgen"/>
          <p:cNvSpPr/>
          <p:nvPr/>
        </p:nvSpPr>
        <p:spPr>
          <a:xfrm>
            <a:off x="467544" y="5661248"/>
            <a:ext cx="3960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photograph of the fractured oil tanker</a:t>
            </a:r>
            <a:r>
              <a:rPr lang="tr-TR" sz="1600" dirty="0" smtClean="0"/>
              <a:t> </a:t>
            </a:r>
            <a:r>
              <a:rPr lang="tr-TR" sz="1600" dirty="0" err="1" smtClean="0"/>
              <a:t>made</a:t>
            </a:r>
            <a:r>
              <a:rPr lang="tr-TR" sz="1600" dirty="0" smtClean="0"/>
              <a:t> </a:t>
            </a:r>
            <a:r>
              <a:rPr lang="tr-TR" sz="1600" dirty="0" err="1" smtClean="0"/>
              <a:t>with</a:t>
            </a:r>
            <a:r>
              <a:rPr lang="tr-TR" sz="1600" dirty="0" smtClean="0"/>
              <a:t> </a:t>
            </a:r>
            <a:r>
              <a:rPr lang="en-US" sz="1600" dirty="0" smtClean="0"/>
              <a:t>steels can</a:t>
            </a:r>
            <a:r>
              <a:rPr lang="tr-TR" sz="1600" dirty="0" smtClean="0"/>
              <a:t> </a:t>
            </a:r>
            <a:r>
              <a:rPr lang="en-US" sz="1600" dirty="0" smtClean="0"/>
              <a:t>exhibit this ductile-to-brittle transition with disastrous consequences</a:t>
            </a:r>
            <a:endParaRPr lang="tr-TR" sz="1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1644934"/>
            <a:ext cx="4932040" cy="3944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Dikdörtgen"/>
          <p:cNvSpPr/>
          <p:nvPr/>
        </p:nvSpPr>
        <p:spPr>
          <a:xfrm>
            <a:off x="5652120" y="2192156"/>
            <a:ext cx="2627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 ductile mode of fracture</a:t>
            </a:r>
            <a:endParaRPr lang="tr-T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11 Dikdörtgen"/>
          <p:cNvSpPr/>
          <p:nvPr/>
        </p:nvSpPr>
        <p:spPr>
          <a:xfrm>
            <a:off x="4572000" y="4712436"/>
            <a:ext cx="256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 </a:t>
            </a:r>
            <a:r>
              <a:rPr lang="tr-TR" dirty="0" err="1" smtClean="0">
                <a:solidFill>
                  <a:schemeClr val="accent5">
                    <a:lumMod val="50000"/>
                  </a:schemeClr>
                </a:solidFill>
              </a:rPr>
              <a:t>brittle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mode of fracture</a:t>
            </a:r>
            <a:endParaRPr lang="tr-T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251520" y="620688"/>
            <a:ext cx="8712968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One of the primary functions of </a:t>
            </a:r>
            <a:r>
              <a:rPr lang="en-US" sz="2000" dirty="0" err="1">
                <a:solidFill>
                  <a:schemeClr val="tx2"/>
                </a:solidFill>
              </a:rPr>
              <a:t>Charpy</a:t>
            </a:r>
            <a:r>
              <a:rPr lang="en-US" sz="2000" dirty="0">
                <a:solidFill>
                  <a:schemeClr val="tx2"/>
                </a:solidFill>
              </a:rPr>
              <a:t> and </a:t>
            </a:r>
            <a:r>
              <a:rPr lang="en-US" sz="2000" dirty="0" err="1">
                <a:solidFill>
                  <a:schemeClr val="tx2"/>
                </a:solidFill>
              </a:rPr>
              <a:t>Izod</a:t>
            </a:r>
            <a:r>
              <a:rPr lang="en-US" sz="2000" dirty="0">
                <a:solidFill>
                  <a:schemeClr val="tx2"/>
                </a:solidFill>
              </a:rPr>
              <a:t> tests is to determine whether a</a:t>
            </a:r>
          </a:p>
          <a:p>
            <a:r>
              <a:rPr lang="en-US" sz="2000" dirty="0">
                <a:solidFill>
                  <a:schemeClr val="tx2"/>
                </a:solidFill>
              </a:rPr>
              <a:t>material experiences a </a:t>
            </a:r>
            <a:r>
              <a:rPr lang="en-US" sz="2000" b="1" dirty="0">
                <a:solidFill>
                  <a:schemeClr val="tx2"/>
                </a:solidFill>
              </a:rPr>
              <a:t>ductile-to-brittle transition with decreasing temperature 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467544" y="332656"/>
            <a:ext cx="3680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Ductile</a:t>
            </a:r>
            <a:r>
              <a:rPr lang="tr-TR" sz="2400" b="1" u="sng" dirty="0" smtClean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to</a:t>
            </a:r>
            <a:r>
              <a:rPr lang="tr-TR" sz="2400" b="1" u="sng" dirty="0" smtClean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Brittle</a:t>
            </a:r>
            <a:r>
              <a:rPr lang="tr-TR" sz="2400" b="1" u="sng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Transition</a:t>
            </a:r>
            <a:endParaRPr lang="tr-TR" sz="24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12 Dikdörtgen"/>
          <p:cNvSpPr/>
          <p:nvPr/>
        </p:nvSpPr>
        <p:spPr>
          <a:xfrm>
            <a:off x="251520" y="5373216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tr-TR" b="1" dirty="0" smtClean="0"/>
              <a:t> </a:t>
            </a:r>
            <a:r>
              <a:rPr lang="en-US" b="1" dirty="0" smtClean="0"/>
              <a:t>Alloying usually increases the ductile-to-brittle transition</a:t>
            </a:r>
            <a:r>
              <a:rPr lang="tr-TR" b="1" dirty="0" smtClean="0"/>
              <a:t> </a:t>
            </a:r>
            <a:r>
              <a:rPr lang="en-US" b="1" dirty="0" smtClean="0"/>
              <a:t>temperature. </a:t>
            </a:r>
            <a:endParaRPr lang="tr-TR" b="1" dirty="0" smtClean="0"/>
          </a:p>
          <a:p>
            <a:pPr>
              <a:buFont typeface="Wingdings" pitchFamily="2" charset="2"/>
              <a:buChar char="§"/>
            </a:pPr>
            <a:r>
              <a:rPr lang="tr-TR" b="1" dirty="0" smtClean="0"/>
              <a:t> </a:t>
            </a:r>
            <a:r>
              <a:rPr lang="en-US" b="1" dirty="0" smtClean="0"/>
              <a:t>FCC metals remain ductile down to very low</a:t>
            </a:r>
            <a:r>
              <a:rPr lang="tr-TR" b="1" dirty="0" smtClean="0"/>
              <a:t> </a:t>
            </a:r>
            <a:r>
              <a:rPr lang="en-US" b="1" dirty="0" smtClean="0"/>
              <a:t>temperatures.</a:t>
            </a:r>
            <a:endParaRPr lang="tr-TR" b="1" dirty="0" smtClean="0"/>
          </a:p>
          <a:p>
            <a:pPr>
              <a:buFont typeface="Wingdings" pitchFamily="2" charset="2"/>
              <a:buChar char="§"/>
            </a:pPr>
            <a:r>
              <a:rPr lang="en-US" b="1" dirty="0" smtClean="0"/>
              <a:t> For ceramics, this type of transition occurs</a:t>
            </a:r>
            <a:r>
              <a:rPr lang="tr-TR" b="1" dirty="0" smtClean="0"/>
              <a:t> </a:t>
            </a:r>
            <a:r>
              <a:rPr lang="en-US" b="1" dirty="0" smtClean="0"/>
              <a:t>at much higher temperatures than for metals</a:t>
            </a:r>
            <a:endParaRPr lang="tr-TR" b="1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96752"/>
            <a:ext cx="566583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Düz Ok Bağlayıcısı 6"/>
          <p:cNvCxnSpPr/>
          <p:nvPr/>
        </p:nvCxnSpPr>
        <p:spPr>
          <a:xfrm flipV="1">
            <a:off x="4067944" y="836712"/>
            <a:ext cx="1728192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5796136" y="548680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Al and Cu alloys and most HCP metals don't experience a ductile to brittle translation</a:t>
            </a:r>
            <a:endParaRPr lang="en-US" dirty="0"/>
          </a:p>
        </p:txBody>
      </p:sp>
      <p:cxnSp>
        <p:nvCxnSpPr>
          <p:cNvPr id="14" name="Düz Ok Bağlayıcısı 13"/>
          <p:cNvCxnSpPr/>
          <p:nvPr/>
        </p:nvCxnSpPr>
        <p:spPr>
          <a:xfrm flipV="1">
            <a:off x="4788024" y="3717032"/>
            <a:ext cx="1512168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etin kutusu 14"/>
          <p:cNvSpPr txBox="1"/>
          <p:nvPr/>
        </p:nvSpPr>
        <p:spPr>
          <a:xfrm>
            <a:off x="6300192" y="321297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strength Steel and </a:t>
            </a:r>
            <a:r>
              <a:rPr lang="en-US" dirty="0" err="1" smtClean="0"/>
              <a:t>Ti</a:t>
            </a:r>
            <a:r>
              <a:rPr lang="tr-TR" dirty="0" smtClean="0"/>
              <a:t>-</a:t>
            </a:r>
            <a:r>
              <a:rPr lang="en-US" dirty="0" smtClean="0"/>
              <a:t> alloys, these materials are very brittle because their low impact energy</a:t>
            </a:r>
            <a:endParaRPr lang="en-US" dirty="0"/>
          </a:p>
        </p:txBody>
      </p:sp>
      <p:cxnSp>
        <p:nvCxnSpPr>
          <p:cNvPr id="17" name="Düz Ok Bağlayıcısı 16"/>
          <p:cNvCxnSpPr/>
          <p:nvPr/>
        </p:nvCxnSpPr>
        <p:spPr>
          <a:xfrm flipV="1">
            <a:off x="3347864" y="2276872"/>
            <a:ext cx="3096344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etin kutusu 17"/>
          <p:cNvSpPr txBox="1"/>
          <p:nvPr/>
        </p:nvSpPr>
        <p:spPr>
          <a:xfrm>
            <a:off x="6516216" y="206084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characteristic ductile to brittle translation.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62074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chemeClr val="accent3">
                    <a:lumMod val="75000"/>
                  </a:schemeClr>
                </a:solidFill>
              </a:rPr>
              <a:t>FATIGUE </a:t>
            </a:r>
            <a:r>
              <a:rPr lang="en-US" sz="2200" dirty="0">
                <a:solidFill>
                  <a:srgbClr val="FF0000"/>
                </a:solidFill>
              </a:rPr>
              <a:t>(Failure under fluctuating / cyclic stresses)</a:t>
            </a:r>
            <a:endParaRPr lang="tr-TR" sz="2200" b="1" dirty="0">
              <a:solidFill>
                <a:srgbClr val="FF0000"/>
              </a:solidFill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144016" y="1086996"/>
            <a:ext cx="903649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Fatigue </a:t>
            </a:r>
            <a:r>
              <a:rPr lang="en-US" sz="2000" dirty="0"/>
              <a:t>is a form of failure that occurs in structures subjected to dynamic and </a:t>
            </a:r>
            <a:r>
              <a:rPr lang="en-US" sz="2000" dirty="0" smtClean="0"/>
              <a:t>fluctuating</a:t>
            </a:r>
            <a:r>
              <a:rPr lang="tr-TR" sz="2000" dirty="0" smtClean="0"/>
              <a:t> </a:t>
            </a:r>
            <a:r>
              <a:rPr lang="en-US" sz="2000" dirty="0" smtClean="0"/>
              <a:t>stresses</a:t>
            </a:r>
            <a:r>
              <a:rPr lang="tr-TR" sz="2000" dirty="0" smtClean="0"/>
              <a:t> </a:t>
            </a:r>
            <a:r>
              <a:rPr lang="en-US" sz="2000" dirty="0" smtClean="0"/>
              <a:t>(e.g. bridges, aircraft,</a:t>
            </a:r>
            <a:r>
              <a:rPr lang="tr-TR" sz="2000" dirty="0" smtClean="0"/>
              <a:t> </a:t>
            </a:r>
            <a:r>
              <a:rPr lang="en-US" sz="2000" dirty="0" smtClean="0"/>
              <a:t>etc.)</a:t>
            </a:r>
            <a:endParaRPr lang="tr-TR" sz="2000" dirty="0" smtClean="0"/>
          </a:p>
          <a:p>
            <a:endParaRPr lang="en-US" sz="1000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 smtClean="0"/>
              <a:t>occur </a:t>
            </a:r>
            <a:r>
              <a:rPr lang="en-US" sz="2000" dirty="0"/>
              <a:t>at a stress level considerably lower than </a:t>
            </a:r>
            <a:r>
              <a:rPr lang="en-US" sz="2000" dirty="0" smtClean="0"/>
              <a:t>the</a:t>
            </a:r>
            <a:r>
              <a:rPr lang="tr-TR" sz="2000" dirty="0" smtClean="0"/>
              <a:t> </a:t>
            </a:r>
            <a:r>
              <a:rPr lang="en-US" sz="2000" dirty="0" smtClean="0"/>
              <a:t>tensile </a:t>
            </a:r>
            <a:r>
              <a:rPr lang="en-US" sz="2000" dirty="0"/>
              <a:t>or yield strength for a static load</a:t>
            </a:r>
            <a:endParaRPr lang="tr-TR" sz="2000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i="1" dirty="0"/>
              <a:t>this type </a:t>
            </a:r>
            <a:r>
              <a:rPr lang="en-US" sz="2000" i="1" dirty="0" smtClean="0"/>
              <a:t>of</a:t>
            </a:r>
            <a:r>
              <a:rPr lang="tr-TR" sz="2000" i="1" dirty="0" smtClean="0"/>
              <a:t> </a:t>
            </a:r>
            <a:r>
              <a:rPr lang="en-US" sz="2000" i="1" dirty="0" smtClean="0"/>
              <a:t>failure </a:t>
            </a:r>
            <a:r>
              <a:rPr lang="en-US" sz="2000" i="1" dirty="0"/>
              <a:t>normally occurs after a lengthy period of repeated stress </a:t>
            </a:r>
            <a:r>
              <a:rPr lang="en-US" sz="2000" i="1" dirty="0" smtClean="0"/>
              <a:t>or</a:t>
            </a:r>
            <a:r>
              <a:rPr lang="tr-TR" sz="2000" i="1" dirty="0" smtClean="0"/>
              <a:t> </a:t>
            </a:r>
            <a:r>
              <a:rPr lang="en-US" sz="2000" i="1" dirty="0" smtClean="0"/>
              <a:t>strain </a:t>
            </a:r>
            <a:r>
              <a:rPr lang="en-US" sz="2000" i="1" dirty="0"/>
              <a:t>cycling</a:t>
            </a:r>
          </a:p>
        </p:txBody>
      </p:sp>
      <p:sp>
        <p:nvSpPr>
          <p:cNvPr id="4" name="Dikdörtgen 3"/>
          <p:cNvSpPr/>
          <p:nvPr/>
        </p:nvSpPr>
        <p:spPr>
          <a:xfrm>
            <a:off x="323528" y="3068960"/>
            <a:ext cx="8496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Estimated to causes 90% of all failures of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metallic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fr-FR" sz="2000" b="1" dirty="0" smtClean="0">
                <a:solidFill>
                  <a:schemeClr val="accent3">
                    <a:lumMod val="50000"/>
                  </a:schemeClr>
                </a:solidFill>
              </a:rPr>
              <a:t>structures</a:t>
            </a:r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23528" y="3573016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Fatigue failure is brittle-like </a:t>
            </a:r>
            <a:r>
              <a:rPr lang="en-US" sz="2000" dirty="0"/>
              <a:t>(</a:t>
            </a:r>
            <a:r>
              <a:rPr lang="en-US" sz="2000" b="1" dirty="0"/>
              <a:t>relatively little </a:t>
            </a:r>
            <a:r>
              <a:rPr lang="en-US" sz="2000" b="1" dirty="0" smtClean="0"/>
              <a:t>plastic</a:t>
            </a:r>
            <a:r>
              <a:rPr lang="tr-TR" sz="2000" b="1" dirty="0" smtClean="0"/>
              <a:t> </a:t>
            </a:r>
            <a:r>
              <a:rPr lang="en-US" sz="2000" b="1" dirty="0" smtClean="0"/>
              <a:t>deformation</a:t>
            </a:r>
            <a:r>
              <a:rPr lang="en-US" sz="2000" dirty="0"/>
              <a:t>) - </a:t>
            </a:r>
            <a:r>
              <a:rPr lang="en-US" sz="2000" b="1" dirty="0">
                <a:solidFill>
                  <a:srgbClr val="FF0000"/>
                </a:solidFill>
              </a:rPr>
              <a:t>even in normally ductile materials. </a:t>
            </a:r>
            <a:r>
              <a:rPr lang="en-US" sz="2000" b="1" dirty="0" smtClean="0">
                <a:solidFill>
                  <a:srgbClr val="FF0000"/>
                </a:solidFill>
              </a:rPr>
              <a:t>Thus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sudden </a:t>
            </a:r>
            <a:r>
              <a:rPr lang="en-US" sz="2000" b="1" dirty="0">
                <a:solidFill>
                  <a:srgbClr val="FF0000"/>
                </a:solidFill>
              </a:rPr>
              <a:t>and catastrophic!</a:t>
            </a:r>
          </a:p>
        </p:txBody>
      </p:sp>
      <p:sp>
        <p:nvSpPr>
          <p:cNvPr id="6" name="Dikdörtgen 5"/>
          <p:cNvSpPr/>
          <p:nvPr/>
        </p:nvSpPr>
        <p:spPr>
          <a:xfrm>
            <a:off x="323528" y="4365104"/>
            <a:ext cx="82089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Applied stresses causing fatigue may be axial (tension or</a:t>
            </a:r>
            <a:r>
              <a:rPr lang="tr-TR" sz="2000" dirty="0" smtClean="0"/>
              <a:t> </a:t>
            </a:r>
            <a:r>
              <a:rPr lang="en-US" sz="2000" dirty="0" smtClean="0"/>
              <a:t>compression), </a:t>
            </a:r>
            <a:r>
              <a:rPr lang="en-US" sz="2000" dirty="0" err="1" smtClean="0"/>
              <a:t>flextural</a:t>
            </a:r>
            <a:r>
              <a:rPr lang="en-US" sz="2000" dirty="0" smtClean="0"/>
              <a:t> (bending) or torsional (twisting).</a:t>
            </a:r>
            <a:endParaRPr lang="tr-TR" sz="2000" dirty="0" smtClean="0"/>
          </a:p>
          <a:p>
            <a:pPr algn="just"/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l="28225" t="37598" r="3065" b="14803"/>
          <a:stretch/>
        </p:blipFill>
        <p:spPr>
          <a:xfrm>
            <a:off x="0" y="2636912"/>
            <a:ext cx="6862385" cy="2674075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1475656" y="1268760"/>
            <a:ext cx="66967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Fatigue failure proceeds in three distinct stages</a:t>
            </a:r>
            <a:r>
              <a:rPr lang="en-US" sz="2000" dirty="0"/>
              <a:t>:</a:t>
            </a:r>
            <a:endParaRPr lang="tr-TR" sz="2000" dirty="0"/>
          </a:p>
          <a:p>
            <a:r>
              <a:rPr lang="tr-TR" sz="2000" dirty="0" smtClean="0"/>
              <a:t>- </a:t>
            </a:r>
            <a:r>
              <a:rPr lang="en-US" sz="2000" dirty="0" smtClean="0"/>
              <a:t>tiny </a:t>
            </a:r>
            <a:r>
              <a:rPr lang="en-US" sz="2000" dirty="0"/>
              <a:t>crack initiates or</a:t>
            </a:r>
            <a:r>
              <a:rPr lang="tr-TR" sz="2000" dirty="0"/>
              <a:t> </a:t>
            </a:r>
            <a:r>
              <a:rPr lang="en-US" sz="2000" dirty="0"/>
              <a:t>nucleates </a:t>
            </a:r>
            <a:r>
              <a:rPr lang="en-US" sz="2000" u="sng" dirty="0"/>
              <a:t>typically at the surface</a:t>
            </a:r>
            <a:endParaRPr lang="tr-TR" sz="2000" u="sng" dirty="0"/>
          </a:p>
          <a:p>
            <a:pPr algn="just"/>
            <a:r>
              <a:rPr lang="tr-TR" sz="2000" dirty="0" smtClean="0"/>
              <a:t>- </a:t>
            </a:r>
            <a:r>
              <a:rPr lang="en-US" sz="2000" dirty="0" smtClean="0"/>
              <a:t>incremental </a:t>
            </a:r>
            <a:r>
              <a:rPr lang="en-US" sz="2000" dirty="0"/>
              <a:t>crack propagation</a:t>
            </a:r>
            <a:endParaRPr lang="tr-TR" sz="2000" dirty="0"/>
          </a:p>
          <a:p>
            <a:pPr algn="just"/>
            <a:r>
              <a:rPr lang="tr-TR" sz="2000" dirty="0"/>
              <a:t>- </a:t>
            </a:r>
            <a:r>
              <a:rPr lang="en-US" sz="2000" dirty="0"/>
              <a:t>final catastrophic</a:t>
            </a:r>
            <a:r>
              <a:rPr lang="tr-TR" sz="2000" dirty="0"/>
              <a:t> </a:t>
            </a:r>
            <a:r>
              <a:rPr lang="en-US" sz="2000" dirty="0"/>
              <a:t>failure.</a:t>
            </a:r>
          </a:p>
        </p:txBody>
      </p:sp>
      <p:sp>
        <p:nvSpPr>
          <p:cNvPr id="7" name="1 Başlık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62074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chemeClr val="accent3">
                    <a:lumMod val="75000"/>
                  </a:schemeClr>
                </a:solidFill>
              </a:rPr>
              <a:t>FATIGUE </a:t>
            </a:r>
            <a:r>
              <a:rPr lang="en-US" sz="2200" dirty="0">
                <a:solidFill>
                  <a:srgbClr val="FF0000"/>
                </a:solidFill>
              </a:rPr>
              <a:t>(Failure under fluctuating / cyclic stresses)</a:t>
            </a:r>
            <a:endParaRPr lang="tr-TR" sz="2200" b="1" dirty="0">
              <a:solidFill>
                <a:srgbClr val="FF0000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107504" y="5661248"/>
            <a:ext cx="388843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vTmath1"/>
              </a:rPr>
              <a:t>For fatigue to occur, at least part of the stress in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dvTmath1"/>
              </a:rPr>
              <a:t>the</a:t>
            </a:r>
            <a:r>
              <a:rPr lang="tr-TR" b="1" dirty="0" smtClean="0">
                <a:solidFill>
                  <a:schemeClr val="accent6">
                    <a:lumMod val="50000"/>
                  </a:schemeClr>
                </a:solidFill>
                <a:latin typeface="AdvTmath1"/>
              </a:rPr>
              <a:t>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dvTmath1"/>
              </a:rPr>
              <a:t>material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dvTmath1"/>
              </a:rPr>
              <a:t>has to be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dvTmath1"/>
              </a:rPr>
              <a:t>tensile</a:t>
            </a:r>
            <a:r>
              <a:rPr lang="tr-TR" b="1" dirty="0" smtClean="0">
                <a:solidFill>
                  <a:schemeClr val="accent6">
                    <a:lumMod val="50000"/>
                  </a:schemeClr>
                </a:solidFill>
                <a:latin typeface="AdvTmath1"/>
              </a:rPr>
              <a:t>!!!!!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4509120"/>
            <a:ext cx="4747542" cy="20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3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699792" y="332656"/>
            <a:ext cx="3256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accent1">
                    <a:lumMod val="50000"/>
                  </a:schemeClr>
                </a:solidFill>
              </a:rPr>
              <a:t>Fatigue: Cyclic Stresses </a:t>
            </a:r>
            <a:endParaRPr lang="en-US" sz="2400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Dikdörtgen 8"/>
          <p:cNvSpPr/>
          <p:nvPr/>
        </p:nvSpPr>
        <p:spPr>
          <a:xfrm>
            <a:off x="413792" y="980728"/>
            <a:ext cx="82626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Cyclic stresses are characterized by maximum, </a:t>
            </a:r>
            <a:r>
              <a:rPr lang="en-US" sz="2000" dirty="0" smtClean="0"/>
              <a:t>minimum</a:t>
            </a:r>
            <a:r>
              <a:rPr lang="tr-TR" sz="2000" dirty="0" smtClean="0"/>
              <a:t> </a:t>
            </a:r>
            <a:r>
              <a:rPr lang="en-US" sz="2000" dirty="0" smtClean="0"/>
              <a:t>and </a:t>
            </a:r>
            <a:r>
              <a:rPr lang="en-US" sz="2000" dirty="0"/>
              <a:t>mean stress, the range of stress, the stress </a:t>
            </a:r>
            <a:r>
              <a:rPr lang="en-US" sz="2000" dirty="0" smtClean="0"/>
              <a:t>amplitude,</a:t>
            </a:r>
            <a:r>
              <a:rPr lang="tr-TR" sz="2000" dirty="0" smtClean="0"/>
              <a:t> </a:t>
            </a:r>
            <a:r>
              <a:rPr lang="en-US" sz="2000" dirty="0" smtClean="0"/>
              <a:t>and </a:t>
            </a:r>
            <a:r>
              <a:rPr lang="en-US" sz="2000" dirty="0"/>
              <a:t>the stress ratio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55" y="1806848"/>
            <a:ext cx="4682734" cy="16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17032"/>
            <a:ext cx="674659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ikdörtgen 9"/>
          <p:cNvSpPr/>
          <p:nvPr/>
        </p:nvSpPr>
        <p:spPr>
          <a:xfrm>
            <a:off x="5508104" y="2039540"/>
            <a:ext cx="3453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Remember the convention that tensile stresses are positive,</a:t>
            </a:r>
          </a:p>
          <a:p>
            <a:r>
              <a:rPr lang="en-US" i="1" dirty="0"/>
              <a:t>compressive stresses are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699792" y="332656"/>
            <a:ext cx="3256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Fatigue: Cyclic Stresses 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13792" y="794321"/>
            <a:ext cx="653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Variation</a:t>
            </a:r>
            <a:r>
              <a:rPr lang="tr-TR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stress with time </a:t>
            </a:r>
            <a:r>
              <a:rPr lang="en-US" dirty="0" smtClean="0"/>
              <a:t>that</a:t>
            </a:r>
            <a:r>
              <a:rPr lang="tr-TR" dirty="0" smtClean="0"/>
              <a:t> </a:t>
            </a:r>
            <a:r>
              <a:rPr lang="en-US" dirty="0" smtClean="0"/>
              <a:t>accounts </a:t>
            </a:r>
            <a:r>
              <a:rPr lang="en-US" dirty="0"/>
              <a:t>for </a:t>
            </a:r>
            <a:r>
              <a:rPr lang="en-US" dirty="0" smtClean="0"/>
              <a:t>fatigue</a:t>
            </a:r>
            <a:r>
              <a:rPr lang="tr-TR" dirty="0" smtClean="0"/>
              <a:t> </a:t>
            </a:r>
            <a:r>
              <a:rPr lang="en-US" dirty="0" smtClean="0"/>
              <a:t>failures</a:t>
            </a:r>
            <a:r>
              <a:rPr lang="en-US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268760"/>
            <a:ext cx="3600400" cy="174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0" y="3262016"/>
            <a:ext cx="3695278" cy="165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2" y="4988972"/>
            <a:ext cx="3682925" cy="184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5112568" y="1723594"/>
            <a:ext cx="3923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Reversed</a:t>
            </a:r>
            <a:r>
              <a:rPr lang="tr-TR" sz="1600" b="1" dirty="0" smtClean="0"/>
              <a:t> </a:t>
            </a:r>
            <a:r>
              <a:rPr lang="en-US" sz="1600" b="1" dirty="0" smtClean="0"/>
              <a:t>stress </a:t>
            </a:r>
            <a:r>
              <a:rPr lang="en-US" sz="1600" b="1" dirty="0"/>
              <a:t>cycle, in which </a:t>
            </a:r>
            <a:r>
              <a:rPr lang="en-US" sz="1600" b="1" dirty="0" smtClean="0"/>
              <a:t>the</a:t>
            </a:r>
            <a:r>
              <a:rPr lang="tr-TR" sz="1600" b="1" dirty="0" smtClean="0"/>
              <a:t> </a:t>
            </a:r>
            <a:r>
              <a:rPr lang="en-US" sz="1600" b="1" dirty="0" smtClean="0"/>
              <a:t>stress </a:t>
            </a:r>
            <a:r>
              <a:rPr lang="en-US" sz="1600" b="1" dirty="0"/>
              <a:t>alternates from </a:t>
            </a:r>
            <a:r>
              <a:rPr lang="en-US" sz="1600" b="1" dirty="0" smtClean="0"/>
              <a:t>a</a:t>
            </a:r>
            <a:r>
              <a:rPr lang="tr-TR" sz="1600" b="1" dirty="0" smtClean="0"/>
              <a:t> </a:t>
            </a:r>
            <a:r>
              <a:rPr lang="en-US" sz="1600" b="1" dirty="0" smtClean="0"/>
              <a:t>maximum </a:t>
            </a:r>
            <a:r>
              <a:rPr lang="en-US" sz="1600" b="1" dirty="0"/>
              <a:t>tensile </a:t>
            </a:r>
            <a:r>
              <a:rPr lang="en-US" sz="1600" b="1" dirty="0" smtClean="0"/>
              <a:t>stress</a:t>
            </a:r>
            <a:r>
              <a:rPr lang="tr-TR" sz="1600" b="1" dirty="0" smtClean="0"/>
              <a:t> </a:t>
            </a:r>
            <a:r>
              <a:rPr lang="en-US" sz="1600" b="1" dirty="0" smtClean="0"/>
              <a:t>(</a:t>
            </a:r>
            <a:r>
              <a:rPr lang="tr-TR" sz="1600" b="1" dirty="0" smtClean="0"/>
              <a:t>+</a:t>
            </a:r>
            <a:r>
              <a:rPr lang="en-US" sz="1600" b="1" dirty="0" smtClean="0"/>
              <a:t>) </a:t>
            </a:r>
            <a:r>
              <a:rPr lang="en-US" sz="1600" b="1" dirty="0"/>
              <a:t>to a maximum</a:t>
            </a:r>
          </a:p>
          <a:p>
            <a:r>
              <a:rPr lang="en-US" sz="1600" b="1" dirty="0"/>
              <a:t>compressive stress </a:t>
            </a:r>
            <a:r>
              <a:rPr lang="en-US" sz="1600" b="1" dirty="0" smtClean="0"/>
              <a:t>(</a:t>
            </a:r>
            <a:r>
              <a:rPr lang="tr-TR" sz="1600" b="1" dirty="0" smtClean="0"/>
              <a:t>-</a:t>
            </a:r>
            <a:r>
              <a:rPr lang="en-US" sz="1600" b="1" dirty="0" smtClean="0"/>
              <a:t>)</a:t>
            </a:r>
            <a:r>
              <a:rPr lang="tr-TR" sz="1600" b="1" dirty="0" smtClean="0"/>
              <a:t> </a:t>
            </a:r>
            <a:r>
              <a:rPr lang="en-US" sz="1600" b="1" dirty="0" smtClean="0"/>
              <a:t>of </a:t>
            </a:r>
            <a:r>
              <a:rPr lang="en-US" sz="1600" b="1" dirty="0"/>
              <a:t>equal magnitude.</a:t>
            </a:r>
          </a:p>
        </p:txBody>
      </p:sp>
      <p:sp>
        <p:nvSpPr>
          <p:cNvPr id="7" name="Dikdörtgen 6"/>
          <p:cNvSpPr/>
          <p:nvPr/>
        </p:nvSpPr>
        <p:spPr>
          <a:xfrm>
            <a:off x="5220072" y="3062965"/>
            <a:ext cx="3923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Repeated </a:t>
            </a:r>
            <a:r>
              <a:rPr lang="en-US" sz="1600" b="1" dirty="0" smtClean="0"/>
              <a:t>stress</a:t>
            </a:r>
            <a:r>
              <a:rPr lang="tr-TR" sz="1600" b="1" dirty="0" smtClean="0"/>
              <a:t> </a:t>
            </a:r>
            <a:r>
              <a:rPr lang="en-US" sz="1600" b="1" dirty="0" smtClean="0"/>
              <a:t>cycle</a:t>
            </a:r>
            <a:r>
              <a:rPr lang="en-US" sz="1600" b="1" dirty="0"/>
              <a:t>, in which maximum</a:t>
            </a:r>
          </a:p>
          <a:p>
            <a:r>
              <a:rPr lang="en-US" sz="1600" b="1" dirty="0"/>
              <a:t>and minimum </a:t>
            </a:r>
            <a:r>
              <a:rPr lang="en-US" sz="1600" b="1" dirty="0" smtClean="0"/>
              <a:t>stresses</a:t>
            </a:r>
            <a:r>
              <a:rPr lang="tr-TR" sz="1600" b="1" dirty="0" smtClean="0"/>
              <a:t> </a:t>
            </a:r>
            <a:r>
              <a:rPr lang="en-US" sz="1600" b="1" dirty="0" smtClean="0"/>
              <a:t>are </a:t>
            </a:r>
            <a:r>
              <a:rPr lang="en-US" sz="1600" b="1" dirty="0"/>
              <a:t>asymmetrical</a:t>
            </a:r>
          </a:p>
          <a:p>
            <a:r>
              <a:rPr lang="en-US" sz="1600" b="1" dirty="0"/>
              <a:t>relative to the </a:t>
            </a:r>
            <a:r>
              <a:rPr lang="en-US" sz="1600" b="1" dirty="0" smtClean="0"/>
              <a:t>zero</a:t>
            </a:r>
            <a:r>
              <a:rPr lang="tr-TR" sz="1600" b="1" dirty="0" smtClean="0"/>
              <a:t> </a:t>
            </a:r>
            <a:r>
              <a:rPr lang="en-US" sz="1600" b="1" dirty="0" smtClean="0"/>
              <a:t>stress</a:t>
            </a:r>
            <a:r>
              <a:rPr lang="tr-TR" sz="1600" b="1" dirty="0" smtClean="0"/>
              <a:t> </a:t>
            </a:r>
            <a:r>
              <a:rPr lang="en-US" sz="1600" b="1" dirty="0" smtClean="0"/>
              <a:t>level</a:t>
            </a:r>
            <a:r>
              <a:rPr lang="en-US" sz="1600" b="1" dirty="0"/>
              <a:t>; mean stress</a:t>
            </a:r>
          </a:p>
          <a:p>
            <a:r>
              <a:rPr lang="el-GR" sz="1600" b="1" i="1" dirty="0" smtClean="0"/>
              <a:t>σ</a:t>
            </a:r>
            <a:r>
              <a:rPr lang="en-US" sz="1600" b="1" i="1" dirty="0" smtClean="0"/>
              <a:t>m</a:t>
            </a:r>
            <a:r>
              <a:rPr lang="en-US" sz="1600" b="1" dirty="0"/>
              <a:t>, range of stress </a:t>
            </a:r>
            <a:r>
              <a:rPr lang="el-GR" sz="1600" b="1" i="1" dirty="0"/>
              <a:t>σ</a:t>
            </a:r>
            <a:r>
              <a:rPr lang="en-US" sz="1600" b="1" i="1" dirty="0" smtClean="0"/>
              <a:t>r</a:t>
            </a:r>
            <a:r>
              <a:rPr lang="en-US" sz="1600" b="1" dirty="0" smtClean="0"/>
              <a:t>,</a:t>
            </a:r>
            <a:r>
              <a:rPr lang="tr-TR" sz="1600" b="1" dirty="0" smtClean="0"/>
              <a:t> </a:t>
            </a:r>
            <a:r>
              <a:rPr lang="en-US" sz="1600" b="1" dirty="0" smtClean="0"/>
              <a:t>and </a:t>
            </a:r>
            <a:r>
              <a:rPr lang="en-US" sz="1600" b="1" dirty="0"/>
              <a:t>stress amplitude </a:t>
            </a:r>
            <a:r>
              <a:rPr lang="el-GR" sz="1600" b="1" i="1" dirty="0"/>
              <a:t>σ</a:t>
            </a:r>
            <a:r>
              <a:rPr lang="en-US" sz="1600" b="1" i="1" dirty="0" smtClean="0"/>
              <a:t>a</a:t>
            </a:r>
            <a:r>
              <a:rPr lang="tr-TR" sz="1600" b="1" i="1" dirty="0" smtClean="0"/>
              <a:t> </a:t>
            </a:r>
            <a:r>
              <a:rPr lang="en-US" sz="1600" b="1" dirty="0" smtClean="0"/>
              <a:t>are </a:t>
            </a:r>
            <a:r>
              <a:rPr lang="en-US" sz="1600" b="1" dirty="0"/>
              <a:t>indicated.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5652120" y="5726554"/>
            <a:ext cx="19006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Random stress cycle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06" y="1797038"/>
            <a:ext cx="12763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97" y="3432584"/>
            <a:ext cx="13239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55" y="5471968"/>
            <a:ext cx="13049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3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286000" y="40466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u="sng" dirty="0">
                <a:solidFill>
                  <a:srgbClr val="00B0F0"/>
                </a:solidFill>
              </a:rPr>
              <a:t>Fatigue: S—N </a:t>
            </a:r>
            <a:r>
              <a:rPr lang="en-US" sz="2400" b="1" u="sng" dirty="0" smtClean="0">
                <a:solidFill>
                  <a:srgbClr val="00B0F0"/>
                </a:solidFill>
              </a:rPr>
              <a:t>curves</a:t>
            </a:r>
            <a:endParaRPr lang="en-US" sz="2400" b="1" u="sng" dirty="0">
              <a:solidFill>
                <a:srgbClr val="00B0F0"/>
              </a:solidFill>
            </a:endParaRPr>
          </a:p>
          <a:p>
            <a:pPr algn="ctr"/>
            <a:r>
              <a:rPr lang="en-US" sz="2400" b="1" u="sng" dirty="0">
                <a:solidFill>
                  <a:srgbClr val="00B0F0"/>
                </a:solidFill>
              </a:rPr>
              <a:t>(stress-number of cycles to failure)</a:t>
            </a:r>
            <a:endParaRPr lang="en-US" sz="2400" u="sng" dirty="0">
              <a:solidFill>
                <a:srgbClr val="00B0F0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95536" y="148478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Fatigue properties of a material (S-N curves) are tested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in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rotating-bending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tests </a:t>
            </a:r>
            <a:r>
              <a:rPr lang="en-US" b="1" dirty="0"/>
              <a:t>in fatigue testing apparatus: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060848"/>
            <a:ext cx="8098482" cy="208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395536" y="5157192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Result is commonly plotted as S (stress) vs. N (number </a:t>
            </a:r>
            <a:r>
              <a:rPr lang="en-US" b="1" dirty="0" smtClean="0"/>
              <a:t>of</a:t>
            </a:r>
            <a:r>
              <a:rPr lang="tr-TR" b="1" dirty="0" smtClean="0"/>
              <a:t> </a:t>
            </a:r>
            <a:r>
              <a:rPr lang="en-US" b="1" dirty="0" smtClean="0"/>
              <a:t>cycles </a:t>
            </a:r>
            <a:r>
              <a:rPr lang="en-US" b="1" dirty="0"/>
              <a:t>to failure)</a:t>
            </a:r>
          </a:p>
        </p:txBody>
      </p:sp>
      <p:sp>
        <p:nvSpPr>
          <p:cNvPr id="7" name="Dikdörtgen 6"/>
          <p:cNvSpPr/>
          <p:nvPr/>
        </p:nvSpPr>
        <p:spPr>
          <a:xfrm>
            <a:off x="385986" y="5733256"/>
            <a:ext cx="848054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Low cycle fatigue: </a:t>
            </a:r>
            <a:r>
              <a:rPr lang="en-US" dirty="0"/>
              <a:t>high loads, plastic and </a:t>
            </a:r>
            <a:r>
              <a:rPr lang="en-US" dirty="0" smtClean="0"/>
              <a:t>elastic</a:t>
            </a:r>
            <a:r>
              <a:rPr lang="tr-TR" dirty="0" smtClean="0"/>
              <a:t> </a:t>
            </a:r>
            <a:r>
              <a:rPr lang="en-US" dirty="0" smtClean="0"/>
              <a:t>deformation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High cycle fatigue: </a:t>
            </a:r>
            <a:r>
              <a:rPr lang="en-US" dirty="0"/>
              <a:t>low loads, elastic deformation (N </a:t>
            </a:r>
            <a:r>
              <a:rPr lang="en-US" dirty="0" smtClean="0"/>
              <a:t>&gt;</a:t>
            </a:r>
            <a:r>
              <a:rPr lang="tr-TR" dirty="0" smtClean="0"/>
              <a:t> </a:t>
            </a:r>
            <a:r>
              <a:rPr lang="en-US" dirty="0" smtClean="0"/>
              <a:t>10</a:t>
            </a:r>
            <a:r>
              <a:rPr lang="en-US" baseline="30000" dirty="0" smtClean="0"/>
              <a:t>5</a:t>
            </a:r>
            <a:r>
              <a:rPr lang="en-US" dirty="0"/>
              <a:t>)</a:t>
            </a:r>
          </a:p>
        </p:txBody>
      </p:sp>
      <p:sp>
        <p:nvSpPr>
          <p:cNvPr id="8" name="Dikdörtgen 7"/>
          <p:cNvSpPr/>
          <p:nvPr/>
        </p:nvSpPr>
        <p:spPr>
          <a:xfrm>
            <a:off x="539552" y="4294837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i="1" dirty="0"/>
              <a:t>T</a:t>
            </a:r>
            <a:r>
              <a:rPr lang="en-US" dirty="0" smtClean="0"/>
              <a:t>he </a:t>
            </a:r>
            <a:r>
              <a:rPr lang="en-US" dirty="0"/>
              <a:t>stress </a:t>
            </a:r>
            <a:r>
              <a:rPr lang="en-US" dirty="0" smtClean="0"/>
              <a:t>cycling</a:t>
            </a:r>
            <a:r>
              <a:rPr lang="tr-TR" dirty="0" smtClean="0"/>
              <a:t> </a:t>
            </a:r>
            <a:r>
              <a:rPr lang="en-US" dirty="0" smtClean="0"/>
              <a:t>at </a:t>
            </a:r>
            <a:r>
              <a:rPr lang="en-US" dirty="0"/>
              <a:t>a relatively large maximum stress amplitude (max), usually on the </a:t>
            </a:r>
            <a:r>
              <a:rPr lang="en-US" dirty="0" smtClean="0"/>
              <a:t>order</a:t>
            </a:r>
            <a:r>
              <a:rPr lang="tr-TR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two-thirds of the static tensile strength</a:t>
            </a:r>
          </a:p>
        </p:txBody>
      </p:sp>
    </p:spTree>
    <p:extLst>
      <p:ext uri="{BB962C8B-B14F-4D97-AF65-F5344CB8AC3E}">
        <p14:creationId xmlns:p14="http://schemas.microsoft.com/office/powerpoint/2010/main" val="148392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915816" y="404664"/>
            <a:ext cx="3499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accent5">
                    <a:lumMod val="50000"/>
                  </a:schemeClr>
                </a:solidFill>
              </a:rPr>
              <a:t>Brittle vs. Ductile Fracture</a:t>
            </a:r>
            <a:endParaRPr lang="en-US" sz="2400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23528" y="879367"/>
            <a:ext cx="85689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Ductile materials </a:t>
            </a:r>
            <a:r>
              <a:rPr lang="en-US" dirty="0"/>
              <a:t>- extensive plastic deformation </a:t>
            </a:r>
            <a:r>
              <a:rPr lang="en-US" dirty="0" smtClean="0"/>
              <a:t>and</a:t>
            </a:r>
            <a:r>
              <a:rPr lang="tr-TR" dirty="0" smtClean="0"/>
              <a:t> </a:t>
            </a:r>
            <a:r>
              <a:rPr lang="en-US" dirty="0" smtClean="0"/>
              <a:t>energy </a:t>
            </a:r>
            <a:r>
              <a:rPr lang="en-US" dirty="0"/>
              <a:t>absorption (“toughness”) before fracture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Brittle </a:t>
            </a:r>
            <a:r>
              <a:rPr lang="en-US" b="1" dirty="0">
                <a:solidFill>
                  <a:srgbClr val="FF0000"/>
                </a:solidFill>
              </a:rPr>
              <a:t>materials </a:t>
            </a:r>
            <a:r>
              <a:rPr lang="en-US" dirty="0"/>
              <a:t>- little plastic deformation and </a:t>
            </a:r>
            <a:r>
              <a:rPr lang="en-US" dirty="0" smtClean="0"/>
              <a:t>low</a:t>
            </a:r>
            <a:r>
              <a:rPr lang="tr-TR" dirty="0" smtClean="0"/>
              <a:t> </a:t>
            </a:r>
            <a:r>
              <a:rPr lang="en-US" dirty="0" smtClean="0"/>
              <a:t>energy </a:t>
            </a:r>
            <a:r>
              <a:rPr lang="en-US" dirty="0"/>
              <a:t>absorption before fracture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1988840"/>
            <a:ext cx="3928467" cy="347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3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286000" y="33265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u="sng" dirty="0">
                <a:solidFill>
                  <a:srgbClr val="00B0F0"/>
                </a:solidFill>
              </a:rPr>
              <a:t>Fatigue: S—N </a:t>
            </a:r>
            <a:r>
              <a:rPr lang="en-US" sz="2400" b="1" u="sng" dirty="0" smtClean="0">
                <a:solidFill>
                  <a:srgbClr val="00B0F0"/>
                </a:solidFill>
              </a:rPr>
              <a:t>curves</a:t>
            </a:r>
            <a:endParaRPr lang="en-US" sz="2400" b="1" u="sng" dirty="0">
              <a:solidFill>
                <a:srgbClr val="00B0F0"/>
              </a:solidFill>
            </a:endParaRPr>
          </a:p>
          <a:p>
            <a:pPr algn="ctr"/>
            <a:r>
              <a:rPr lang="en-US" sz="2400" b="1" u="sng" dirty="0">
                <a:solidFill>
                  <a:srgbClr val="00B0F0"/>
                </a:solidFill>
              </a:rPr>
              <a:t>(stress-number of cycles to failure)</a:t>
            </a:r>
            <a:endParaRPr lang="en-US" sz="2400" u="sng" dirty="0">
              <a:solidFill>
                <a:srgbClr val="00B0F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5774260" cy="38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5868144" y="2537208"/>
            <a:ext cx="2952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 material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that</a:t>
            </a:r>
            <a:r>
              <a:rPr lang="tr-TR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displays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fatigue</a:t>
            </a:r>
            <a:r>
              <a:rPr lang="tr-TR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limit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323528" y="5301208"/>
            <a:ext cx="849694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Fatigue limit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(endurance limit) </a:t>
            </a:r>
            <a:r>
              <a:rPr lang="en-US" sz="2000" dirty="0"/>
              <a:t>occurs for some </a:t>
            </a:r>
            <a:r>
              <a:rPr lang="en-US" sz="2000" dirty="0" smtClean="0"/>
              <a:t>materials</a:t>
            </a:r>
            <a:r>
              <a:rPr lang="tr-TR" sz="2000" dirty="0" smtClean="0"/>
              <a:t> </a:t>
            </a:r>
            <a:r>
              <a:rPr lang="en-US" sz="2000" dirty="0" smtClean="0"/>
              <a:t>(some </a:t>
            </a:r>
            <a:r>
              <a:rPr lang="en-US" sz="2000" dirty="0"/>
              <a:t>Fe and Ti allows). In this case, the S—N </a:t>
            </a:r>
            <a:r>
              <a:rPr lang="en-US" sz="2000" dirty="0" smtClean="0"/>
              <a:t>curve</a:t>
            </a:r>
            <a:r>
              <a:rPr lang="tr-TR" sz="2000" dirty="0" smtClean="0"/>
              <a:t> </a:t>
            </a:r>
            <a:r>
              <a:rPr lang="en-US" sz="2000" dirty="0" smtClean="0"/>
              <a:t>becomes </a:t>
            </a:r>
            <a:r>
              <a:rPr lang="en-US" sz="2000" dirty="0"/>
              <a:t>horizontal at large N. The fatigue limit is </a:t>
            </a:r>
            <a:r>
              <a:rPr lang="en-US" sz="2000" dirty="0" smtClean="0"/>
              <a:t>a</a:t>
            </a:r>
            <a:r>
              <a:rPr lang="tr-TR" sz="2000" dirty="0" smtClean="0"/>
              <a:t> </a:t>
            </a:r>
            <a:r>
              <a:rPr lang="en-US" sz="2000" dirty="0" smtClean="0"/>
              <a:t>maximum </a:t>
            </a:r>
            <a:r>
              <a:rPr lang="en-US" sz="2000" dirty="0"/>
              <a:t>stress amplitude </a:t>
            </a:r>
            <a:r>
              <a:rPr lang="en-US" sz="2000" dirty="0">
                <a:solidFill>
                  <a:srgbClr val="FF0000"/>
                </a:solidFill>
              </a:rPr>
              <a:t>below which the material </a:t>
            </a:r>
            <a:r>
              <a:rPr lang="en-US" sz="2000" dirty="0" smtClean="0">
                <a:solidFill>
                  <a:srgbClr val="FF0000"/>
                </a:solidFill>
              </a:rPr>
              <a:t>never</a:t>
            </a:r>
            <a:r>
              <a:rPr lang="tr-TR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fails</a:t>
            </a:r>
            <a:r>
              <a:rPr lang="en-US" sz="2000" dirty="0">
                <a:solidFill>
                  <a:srgbClr val="FF0000"/>
                </a:solidFill>
              </a:rPr>
              <a:t>, no matter how large the number of cycles is.</a:t>
            </a:r>
          </a:p>
        </p:txBody>
      </p:sp>
    </p:spTree>
    <p:extLst>
      <p:ext uri="{BB962C8B-B14F-4D97-AF65-F5344CB8AC3E}">
        <p14:creationId xmlns:p14="http://schemas.microsoft.com/office/powerpoint/2010/main" val="3759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286000" y="33265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u="sng" dirty="0">
                <a:solidFill>
                  <a:srgbClr val="00B0F0"/>
                </a:solidFill>
              </a:rPr>
              <a:t>Fatigue: S—N </a:t>
            </a:r>
            <a:r>
              <a:rPr lang="en-US" sz="2400" b="1" u="sng" dirty="0" smtClean="0">
                <a:solidFill>
                  <a:srgbClr val="00B0F0"/>
                </a:solidFill>
              </a:rPr>
              <a:t>curves</a:t>
            </a:r>
            <a:endParaRPr lang="en-US" sz="2400" b="1" u="sng" dirty="0">
              <a:solidFill>
                <a:srgbClr val="00B0F0"/>
              </a:solidFill>
            </a:endParaRPr>
          </a:p>
          <a:p>
            <a:pPr algn="ctr"/>
            <a:r>
              <a:rPr lang="en-US" sz="2400" b="1" u="sng" dirty="0">
                <a:solidFill>
                  <a:srgbClr val="00B0F0"/>
                </a:solidFill>
              </a:rPr>
              <a:t>(stress-number of cycles to failure)</a:t>
            </a:r>
            <a:endParaRPr lang="en-US" sz="2400" u="sng" dirty="0">
              <a:solidFill>
                <a:srgbClr val="00B0F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85875"/>
            <a:ext cx="5610240" cy="3511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5933768" y="2250807"/>
            <a:ext cx="3102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tr-TR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material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that does</a:t>
            </a:r>
          </a:p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not display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tr-TR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fatigue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limit.</a:t>
            </a:r>
          </a:p>
        </p:txBody>
      </p:sp>
      <p:sp>
        <p:nvSpPr>
          <p:cNvPr id="3" name="Dikdörtgen 2"/>
          <p:cNvSpPr/>
          <p:nvPr/>
        </p:nvSpPr>
        <p:spPr>
          <a:xfrm>
            <a:off x="179512" y="4941168"/>
            <a:ext cx="88569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 nonferrous</a:t>
            </a:r>
            <a:r>
              <a:rPr lang="en-US" sz="2000" dirty="0" smtClean="0"/>
              <a:t> alloys</a:t>
            </a:r>
            <a:r>
              <a:rPr lang="tr-TR" sz="2000" dirty="0" smtClean="0"/>
              <a:t> (</a:t>
            </a:r>
            <a:r>
              <a:rPr lang="en-US" sz="2000" dirty="0" smtClean="0"/>
              <a:t>e.g</a:t>
            </a:r>
            <a:r>
              <a:rPr lang="en-US" sz="2000" dirty="0"/>
              <a:t>., aluminum, copper, </a:t>
            </a:r>
            <a:r>
              <a:rPr lang="en-US" sz="2000" dirty="0" smtClean="0"/>
              <a:t>magnesium</a:t>
            </a:r>
            <a:r>
              <a:rPr lang="tr-TR" sz="2000" dirty="0" smtClean="0"/>
              <a:t>) </a:t>
            </a:r>
            <a:r>
              <a:rPr lang="en-US" sz="2000" dirty="0" smtClean="0"/>
              <a:t>, </a:t>
            </a:r>
            <a:r>
              <a:rPr lang="en-US" sz="2000" dirty="0"/>
              <a:t>S decreases continuously with N. In </a:t>
            </a:r>
            <a:r>
              <a:rPr lang="en-US" sz="2000" dirty="0" smtClean="0"/>
              <a:t>this</a:t>
            </a:r>
            <a:r>
              <a:rPr lang="tr-TR" sz="2000" dirty="0" smtClean="0"/>
              <a:t> </a:t>
            </a:r>
            <a:r>
              <a:rPr lang="en-US" sz="2000" dirty="0" smtClean="0"/>
              <a:t>cases </a:t>
            </a:r>
            <a:r>
              <a:rPr lang="en-US" sz="2000" dirty="0"/>
              <a:t>the fatigue properties are described </a:t>
            </a:r>
            <a:r>
              <a:rPr lang="en-US" sz="2000" dirty="0" smtClean="0"/>
              <a:t>by</a:t>
            </a:r>
            <a:r>
              <a:rPr lang="tr-TR" sz="2000" dirty="0" smtClean="0"/>
              <a:t> </a:t>
            </a:r>
          </a:p>
          <a:p>
            <a:r>
              <a:rPr lang="en-US" sz="2000" b="1" dirty="0" smtClean="0"/>
              <a:t>Fatigue </a:t>
            </a:r>
            <a:r>
              <a:rPr lang="en-US" sz="2000" b="1" dirty="0"/>
              <a:t>strength</a:t>
            </a:r>
            <a:r>
              <a:rPr lang="en-US" sz="2000" dirty="0"/>
              <a:t>: stress at which fracture occurs </a:t>
            </a:r>
            <a:r>
              <a:rPr lang="en-US" sz="2000" dirty="0" smtClean="0"/>
              <a:t>after</a:t>
            </a:r>
            <a:r>
              <a:rPr lang="tr-TR" sz="2000" dirty="0" smtClean="0"/>
              <a:t> </a:t>
            </a:r>
            <a:r>
              <a:rPr lang="en-US" sz="2000" dirty="0" smtClean="0"/>
              <a:t>specified </a:t>
            </a:r>
            <a:r>
              <a:rPr lang="en-US" sz="2000" dirty="0"/>
              <a:t>number of cycles (e.g. 10</a:t>
            </a:r>
            <a:r>
              <a:rPr lang="en-US" sz="2000" baseline="30000" dirty="0"/>
              <a:t>7</a:t>
            </a:r>
            <a:r>
              <a:rPr lang="en-US" sz="2000" dirty="0"/>
              <a:t>)</a:t>
            </a:r>
          </a:p>
          <a:p>
            <a:r>
              <a:rPr lang="en-US" sz="2000" b="1" dirty="0"/>
              <a:t>Fatigue life</a:t>
            </a:r>
            <a:r>
              <a:rPr lang="en-US" sz="2000" dirty="0"/>
              <a:t>: Number of cycles to fail at specified </a:t>
            </a:r>
            <a:r>
              <a:rPr lang="en-US" sz="2000" dirty="0" smtClean="0"/>
              <a:t>stress</a:t>
            </a:r>
            <a:r>
              <a:rPr lang="tr-TR" sz="2000" dirty="0" smtClean="0"/>
              <a:t> </a:t>
            </a:r>
            <a:r>
              <a:rPr lang="en-US" sz="2000" dirty="0" smtClean="0"/>
              <a:t>level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290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US" sz="3200" b="1" u="sng" dirty="0" smtClean="0">
                <a:solidFill>
                  <a:srgbClr val="FF0000"/>
                </a:solidFill>
              </a:rPr>
              <a:t>Crack </a:t>
            </a:r>
            <a:r>
              <a:rPr lang="tr-TR" sz="3200" b="1" u="sng" dirty="0" smtClean="0">
                <a:solidFill>
                  <a:srgbClr val="FF0000"/>
                </a:solidFill>
              </a:rPr>
              <a:t>i</a:t>
            </a:r>
            <a:r>
              <a:rPr lang="en-US" sz="3200" b="1" u="sng" dirty="0" smtClean="0">
                <a:solidFill>
                  <a:srgbClr val="FF0000"/>
                </a:solidFill>
              </a:rPr>
              <a:t>n</a:t>
            </a:r>
            <a:r>
              <a:rPr lang="tr-TR" sz="3200" b="1" u="sng" dirty="0" smtClean="0">
                <a:solidFill>
                  <a:srgbClr val="FF0000"/>
                </a:solidFill>
              </a:rPr>
              <a:t>i</a:t>
            </a:r>
            <a:r>
              <a:rPr lang="en-US" sz="3200" b="1" u="sng" dirty="0" smtClean="0">
                <a:solidFill>
                  <a:srgbClr val="FF0000"/>
                </a:solidFill>
              </a:rPr>
              <a:t>t</a:t>
            </a:r>
            <a:r>
              <a:rPr lang="tr-TR" sz="3200" b="1" u="sng" dirty="0" smtClean="0">
                <a:solidFill>
                  <a:srgbClr val="FF0000"/>
                </a:solidFill>
              </a:rPr>
              <a:t>i</a:t>
            </a:r>
            <a:r>
              <a:rPr lang="en-US" sz="3200" b="1" u="sng" dirty="0" smtClean="0">
                <a:solidFill>
                  <a:srgbClr val="FF0000"/>
                </a:solidFill>
              </a:rPr>
              <a:t>at</a:t>
            </a:r>
            <a:r>
              <a:rPr lang="tr-TR" sz="3200" b="1" u="sng" dirty="0" smtClean="0">
                <a:solidFill>
                  <a:srgbClr val="FF0000"/>
                </a:solidFill>
              </a:rPr>
              <a:t>i</a:t>
            </a:r>
            <a:r>
              <a:rPr lang="en-US" sz="3200" b="1" u="sng" dirty="0" smtClean="0">
                <a:solidFill>
                  <a:srgbClr val="FF0000"/>
                </a:solidFill>
              </a:rPr>
              <a:t>on and </a:t>
            </a:r>
            <a:r>
              <a:rPr lang="en-US" sz="3200" b="1" u="sng" dirty="0" err="1" smtClean="0">
                <a:solidFill>
                  <a:srgbClr val="FF0000"/>
                </a:solidFill>
              </a:rPr>
              <a:t>propagat</a:t>
            </a:r>
            <a:r>
              <a:rPr lang="tr-TR" sz="3200" b="1" u="sng" dirty="0" smtClean="0">
                <a:solidFill>
                  <a:srgbClr val="FF0000"/>
                </a:solidFill>
              </a:rPr>
              <a:t>i</a:t>
            </a:r>
            <a:r>
              <a:rPr lang="en-US" sz="3200" b="1" u="sng" dirty="0" smtClean="0">
                <a:solidFill>
                  <a:srgbClr val="FF0000"/>
                </a:solidFill>
              </a:rPr>
              <a:t>on</a:t>
            </a:r>
            <a:endParaRPr lang="en-US" sz="3200" u="sng" dirty="0">
              <a:solidFill>
                <a:srgbClr val="FF0000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43124" y="1110223"/>
            <a:ext cx="88933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u="sng" dirty="0"/>
              <a:t>Three stages of fatigue failure</a:t>
            </a:r>
            <a:r>
              <a:rPr lang="en-US" sz="2000" b="1" dirty="0"/>
              <a:t>:</a:t>
            </a:r>
          </a:p>
          <a:p>
            <a:pPr marL="342900" indent="-342900" algn="just">
              <a:buAutoNum type="arabicPeriod"/>
            </a:pPr>
            <a:r>
              <a:rPr lang="tr-TR" sz="2000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rack initiation</a:t>
            </a:r>
            <a:r>
              <a:rPr lang="en-US" sz="2000" b="1" dirty="0" smtClean="0"/>
              <a:t>,</a:t>
            </a:r>
            <a:r>
              <a:rPr lang="tr-TR" sz="2000" b="1" dirty="0" smtClean="0"/>
              <a:t> </a:t>
            </a:r>
            <a:r>
              <a:rPr lang="en-US" sz="2000" dirty="0" smtClean="0"/>
              <a:t>wherein </a:t>
            </a:r>
            <a:r>
              <a:rPr lang="en-US" sz="2000" dirty="0"/>
              <a:t>a small crack forms at some point of high stress </a:t>
            </a:r>
            <a:r>
              <a:rPr lang="en-US" sz="2000" dirty="0" smtClean="0"/>
              <a:t>concentration</a:t>
            </a:r>
            <a:endParaRPr lang="tr-TR" sz="2000" dirty="0" smtClean="0"/>
          </a:p>
          <a:p>
            <a:pPr marL="342900" indent="-342900" algn="just">
              <a:buAutoNum type="arabicPeriod"/>
            </a:pPr>
            <a:r>
              <a:rPr lang="tr-TR" sz="2000" b="1" dirty="0" smtClean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000" b="1" dirty="0" err="1" smtClean="0">
                <a:solidFill>
                  <a:schemeClr val="tx2">
                    <a:lumMod val="75000"/>
                  </a:schemeClr>
                </a:solidFill>
              </a:rPr>
              <a:t>ncremental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crack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propagation</a:t>
            </a:r>
            <a:r>
              <a:rPr lang="tr-TR" sz="2000" dirty="0" smtClean="0"/>
              <a:t>; </a:t>
            </a:r>
            <a:r>
              <a:rPr lang="en-US" sz="2000" dirty="0"/>
              <a:t>during which this crack advances </a:t>
            </a:r>
            <a:r>
              <a:rPr lang="en-US" sz="2000" dirty="0" smtClean="0"/>
              <a:t>incrementally </a:t>
            </a:r>
            <a:r>
              <a:rPr lang="en-US" sz="2000" dirty="0"/>
              <a:t>with each </a:t>
            </a:r>
            <a:r>
              <a:rPr lang="en-US" sz="2000" dirty="0" smtClean="0"/>
              <a:t>stress</a:t>
            </a:r>
            <a:r>
              <a:rPr lang="tr-TR" sz="2000" dirty="0" smtClean="0"/>
              <a:t> </a:t>
            </a:r>
            <a:r>
              <a:rPr lang="en-US" sz="2000" dirty="0" smtClean="0"/>
              <a:t>cycle</a:t>
            </a:r>
            <a:endParaRPr lang="tr-TR" sz="2000" dirty="0" smtClean="0"/>
          </a:p>
          <a:p>
            <a:pPr marL="342900" indent="-342900" algn="just">
              <a:buAutoNum type="arabicPeriod"/>
            </a:pPr>
            <a:r>
              <a:rPr lang="tr-TR" sz="2000" b="1" dirty="0" smtClean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2000" b="1" dirty="0" err="1" smtClean="0">
                <a:solidFill>
                  <a:schemeClr val="tx2">
                    <a:lumMod val="75000"/>
                  </a:schemeClr>
                </a:solidFill>
              </a:rPr>
              <a:t>inal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failure</a:t>
            </a:r>
            <a:r>
              <a:rPr lang="en-US" sz="2000" b="1" dirty="0"/>
              <a:t>, </a:t>
            </a:r>
            <a:r>
              <a:rPr lang="en-US" sz="2000" dirty="0"/>
              <a:t>which occurs very rapidly once the advancing crack </a:t>
            </a:r>
            <a:r>
              <a:rPr lang="en-US" sz="2000" dirty="0" smtClean="0"/>
              <a:t>has</a:t>
            </a:r>
            <a:r>
              <a:rPr lang="tr-TR" sz="2000" dirty="0" smtClean="0"/>
              <a:t> </a:t>
            </a:r>
            <a:r>
              <a:rPr lang="en-US" sz="2000" dirty="0" smtClean="0"/>
              <a:t>reached </a:t>
            </a:r>
            <a:r>
              <a:rPr lang="en-US" sz="2000" dirty="0"/>
              <a:t>a critical size</a:t>
            </a:r>
          </a:p>
        </p:txBody>
      </p:sp>
      <p:sp>
        <p:nvSpPr>
          <p:cNvPr id="9" name="Dikdörtgen 8"/>
          <p:cNvSpPr/>
          <p:nvPr/>
        </p:nvSpPr>
        <p:spPr>
          <a:xfrm>
            <a:off x="182712" y="3682767"/>
            <a:ext cx="85657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Crack initiation</a:t>
            </a:r>
            <a:endParaRPr lang="tr-TR" sz="2000" b="1" i="1" dirty="0" smtClean="0">
              <a:solidFill>
                <a:srgbClr val="FF0000"/>
              </a:solidFill>
            </a:endParaRPr>
          </a:p>
          <a:p>
            <a:pPr algn="just"/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</a:rPr>
              <a:t>fatigue </a:t>
            </a:r>
            <a:r>
              <a:rPr lang="en-US" sz="2000" b="1" i="1" dirty="0">
                <a:solidFill>
                  <a:schemeClr val="accent3">
                    <a:lumMod val="50000"/>
                  </a:schemeClr>
                </a:solidFill>
              </a:rPr>
              <a:t>failure almost always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</a:rPr>
              <a:t>initiate</a:t>
            </a:r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</a:rPr>
              <a:t>(or </a:t>
            </a:r>
            <a:r>
              <a:rPr lang="en-US" sz="2000" b="1" i="1" dirty="0">
                <a:solidFill>
                  <a:schemeClr val="accent3">
                    <a:lumMod val="50000"/>
                  </a:schemeClr>
                </a:solidFill>
              </a:rPr>
              <a:t>nucleate) on the surface of a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</a:rPr>
              <a:t>component </a:t>
            </a:r>
            <a:r>
              <a:rPr lang="en-US" sz="2000" b="1" i="1" dirty="0">
                <a:solidFill>
                  <a:schemeClr val="accent3">
                    <a:lumMod val="50000"/>
                  </a:schemeClr>
                </a:solidFill>
              </a:rPr>
              <a:t>at some point of stress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</a:rPr>
              <a:t>concentration</a:t>
            </a:r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Crack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nucleation sites include surface scratches, sharp fillets, keyways, threads,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dents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tr-TR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and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like</a:t>
            </a:r>
            <a:r>
              <a:rPr lang="tr-TR" sz="20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tr-TR" sz="2000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r>
              <a:rPr lang="en-US" sz="2000" dirty="0" err="1" smtClean="0">
                <a:solidFill>
                  <a:schemeClr val="accent3">
                    <a:lumMod val="50000"/>
                  </a:schemeClr>
                </a:solidFill>
              </a:rPr>
              <a:t>yclic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loading can produce microscopic surface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discontinuities</a:t>
            </a:r>
            <a:r>
              <a:rPr lang="tr-TR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resulting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from dislocation slip steps that may also act as stress raisers,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tr-TR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therefore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as crack initiation sites.</a:t>
            </a:r>
            <a:endParaRPr lang="en-US" sz="20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296268" y="663079"/>
            <a:ext cx="2503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Crack propagation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23528" y="1149053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characterized by two types of markings termed </a:t>
            </a:r>
            <a:r>
              <a:rPr lang="en-US" sz="2000" b="1" i="1" dirty="0" err="1"/>
              <a:t>beachmarks</a:t>
            </a:r>
            <a:r>
              <a:rPr lang="en-US" sz="2000" b="1" i="1" dirty="0"/>
              <a:t> </a:t>
            </a:r>
            <a:r>
              <a:rPr lang="tr-TR" sz="2000" b="1" i="1" dirty="0" smtClean="0"/>
              <a:t> (</a:t>
            </a:r>
            <a:r>
              <a:rPr lang="en-US" sz="2000" dirty="0" smtClean="0"/>
              <a:t>“</a:t>
            </a:r>
            <a:r>
              <a:rPr lang="en-US" sz="2000" dirty="0"/>
              <a:t>clamshell marks</a:t>
            </a:r>
            <a:r>
              <a:rPr lang="en-US" sz="2000" dirty="0" smtClean="0"/>
              <a:t>”</a:t>
            </a:r>
            <a:r>
              <a:rPr lang="tr-TR" sz="2000" dirty="0" smtClean="0"/>
              <a:t>)</a:t>
            </a:r>
            <a:r>
              <a:rPr lang="en-US" sz="2000" dirty="0" smtClean="0"/>
              <a:t> and </a:t>
            </a:r>
            <a:r>
              <a:rPr lang="en-US" sz="2000" b="1" i="1" dirty="0"/>
              <a:t>striations</a:t>
            </a:r>
            <a:endParaRPr 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68" y="2492896"/>
            <a:ext cx="3795343" cy="384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69465" y="2033524"/>
            <a:ext cx="4067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macroscopic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dimensions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</a:rPr>
              <a:t>observ</a:t>
            </a:r>
            <a:r>
              <a:rPr lang="tr-TR" b="1" dirty="0" err="1" smtClean="0">
                <a:solidFill>
                  <a:schemeClr val="accent2">
                    <a:lumMod val="50000"/>
                  </a:schemeClr>
                </a:solidFill>
              </a:rPr>
              <a:t>able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with the unaided eye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96268" y="6074712"/>
            <a:ext cx="36996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Fracture</a:t>
            </a:r>
            <a:r>
              <a:rPr lang="tr-TR" sz="1400" b="1" dirty="0" smtClean="0"/>
              <a:t> </a:t>
            </a:r>
            <a:r>
              <a:rPr lang="en-US" sz="1400" b="1" dirty="0" smtClean="0"/>
              <a:t>surface </a:t>
            </a:r>
            <a:r>
              <a:rPr lang="en-US" sz="1400" b="1" dirty="0"/>
              <a:t>of a rotating </a:t>
            </a:r>
            <a:r>
              <a:rPr lang="en-US" sz="1400" b="1" dirty="0" smtClean="0"/>
              <a:t>steel</a:t>
            </a:r>
            <a:r>
              <a:rPr lang="tr-TR" sz="1400" b="1" dirty="0" smtClean="0"/>
              <a:t> </a:t>
            </a:r>
            <a:r>
              <a:rPr lang="en-US" sz="1400" b="1" dirty="0" smtClean="0"/>
              <a:t>shaft </a:t>
            </a:r>
            <a:r>
              <a:rPr lang="en-US" sz="1400" b="1" dirty="0"/>
              <a:t>that </a:t>
            </a:r>
            <a:r>
              <a:rPr lang="en-US" sz="1400" b="1" dirty="0" smtClean="0"/>
              <a:t>experienced</a:t>
            </a:r>
            <a:r>
              <a:rPr lang="tr-TR" sz="1400" b="1" dirty="0" smtClean="0"/>
              <a:t> </a:t>
            </a:r>
            <a:r>
              <a:rPr lang="en-US" sz="1400" b="1" dirty="0" smtClean="0"/>
              <a:t>fatigue </a:t>
            </a:r>
            <a:r>
              <a:rPr lang="en-US" sz="1400" b="1" dirty="0"/>
              <a:t>failure. </a:t>
            </a:r>
            <a:r>
              <a:rPr lang="en-US" sz="1400" b="1" dirty="0" err="1" smtClean="0"/>
              <a:t>Beachmark</a:t>
            </a:r>
            <a:r>
              <a:rPr lang="tr-TR" sz="1400" b="1" dirty="0" smtClean="0"/>
              <a:t> </a:t>
            </a:r>
            <a:r>
              <a:rPr lang="en-US" sz="1400" b="1" dirty="0" smtClean="0"/>
              <a:t>ridges </a:t>
            </a:r>
            <a:r>
              <a:rPr lang="en-US" sz="1400" b="1" dirty="0"/>
              <a:t>are visible in </a:t>
            </a:r>
            <a:r>
              <a:rPr lang="en-US" sz="1400" b="1" dirty="0" smtClean="0"/>
              <a:t>the</a:t>
            </a:r>
            <a:r>
              <a:rPr lang="tr-TR" sz="1400" b="1" dirty="0" smtClean="0"/>
              <a:t> </a:t>
            </a:r>
            <a:r>
              <a:rPr lang="en-US" sz="1400" b="1" dirty="0" smtClean="0"/>
              <a:t>photograph</a:t>
            </a:r>
            <a:endParaRPr lang="en-US" sz="14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3752"/>
            <a:ext cx="3781034" cy="351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4449080" y="607471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/>
              <a:t>Transmission</a:t>
            </a:r>
            <a:r>
              <a:rPr lang="tr-TR" sz="1400" b="1" dirty="0" smtClean="0"/>
              <a:t> </a:t>
            </a:r>
            <a:r>
              <a:rPr lang="en-US" sz="1400" b="1" dirty="0" smtClean="0"/>
              <a:t>electron </a:t>
            </a:r>
            <a:r>
              <a:rPr lang="en-US" sz="1400" b="1" dirty="0" err="1" smtClean="0"/>
              <a:t>fractograph</a:t>
            </a:r>
            <a:r>
              <a:rPr lang="tr-TR" sz="1400" b="1" dirty="0" smtClean="0"/>
              <a:t> </a:t>
            </a:r>
            <a:r>
              <a:rPr lang="en-US" sz="1400" b="1" dirty="0" smtClean="0"/>
              <a:t>showing </a:t>
            </a:r>
            <a:r>
              <a:rPr lang="en-US" sz="1400" b="1" dirty="0"/>
              <a:t>fatigue striations </a:t>
            </a:r>
            <a:r>
              <a:rPr lang="en-US" sz="1400" b="1" dirty="0" smtClean="0"/>
              <a:t>in</a:t>
            </a:r>
            <a:r>
              <a:rPr lang="tr-TR" sz="1400" b="1" dirty="0" smtClean="0"/>
              <a:t> </a:t>
            </a:r>
            <a:r>
              <a:rPr lang="en-US" sz="1400" b="1" dirty="0" smtClean="0"/>
              <a:t>aluminum</a:t>
            </a:r>
            <a:r>
              <a:rPr lang="en-US" sz="1400" b="1" dirty="0"/>
              <a:t>. </a:t>
            </a:r>
            <a:r>
              <a:rPr lang="en-US" sz="1400" b="1" dirty="0" smtClean="0"/>
              <a:t>9000</a:t>
            </a:r>
            <a:r>
              <a:rPr lang="tr-TR" sz="1400" b="1" dirty="0" smtClean="0"/>
              <a:t>X</a:t>
            </a:r>
            <a:endParaRPr lang="en-US" sz="1400" b="1" dirty="0"/>
          </a:p>
        </p:txBody>
      </p:sp>
      <p:sp>
        <p:nvSpPr>
          <p:cNvPr id="10" name="Dikdörtgen 9"/>
          <p:cNvSpPr/>
          <p:nvPr/>
        </p:nvSpPr>
        <p:spPr>
          <a:xfrm>
            <a:off x="4476564" y="19371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microscopic in size and subject to observation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with the electron microscope</a:t>
            </a:r>
          </a:p>
        </p:txBody>
      </p:sp>
      <p:sp>
        <p:nvSpPr>
          <p:cNvPr id="12" name="Başlık 1"/>
          <p:cNvSpPr txBox="1">
            <a:spLocks/>
          </p:cNvSpPr>
          <p:nvPr/>
        </p:nvSpPr>
        <p:spPr>
          <a:xfrm>
            <a:off x="457200" y="-27384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Crack </a:t>
            </a:r>
            <a:r>
              <a:rPr kumimoji="0" lang="tr-TR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</a:t>
            </a:r>
            <a:r>
              <a:rPr kumimoji="0" lang="en-US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</a:t>
            </a:r>
            <a:r>
              <a:rPr kumimoji="0" lang="tr-TR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</a:t>
            </a:r>
            <a:r>
              <a:rPr kumimoji="0" lang="en-US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</a:t>
            </a:r>
            <a:r>
              <a:rPr kumimoji="0" lang="tr-TR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</a:t>
            </a:r>
            <a:r>
              <a:rPr kumimoji="0" lang="en-US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at</a:t>
            </a:r>
            <a:r>
              <a:rPr kumimoji="0" lang="tr-TR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</a:t>
            </a:r>
            <a:r>
              <a:rPr kumimoji="0" lang="en-US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on and </a:t>
            </a:r>
            <a:r>
              <a:rPr kumimoji="0" lang="en-US" sz="3200" b="1" i="0" u="sng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propagat</a:t>
            </a:r>
            <a:r>
              <a:rPr kumimoji="0" lang="tr-TR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</a:t>
            </a:r>
            <a:r>
              <a:rPr kumimoji="0" lang="en-US" sz="32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on</a:t>
            </a:r>
            <a:endParaRPr kumimoji="0" lang="en-US" sz="32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390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6300192" y="1844824"/>
            <a:ext cx="24482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Fatigue</a:t>
            </a:r>
            <a:r>
              <a:rPr lang="tr-TR" dirty="0" smtClean="0"/>
              <a:t> </a:t>
            </a:r>
            <a:r>
              <a:rPr lang="en-US" dirty="0" smtClean="0"/>
              <a:t>failure </a:t>
            </a:r>
            <a:r>
              <a:rPr lang="en-US" dirty="0"/>
              <a:t>surface. A </a:t>
            </a:r>
            <a:r>
              <a:rPr lang="en-US" dirty="0" smtClean="0"/>
              <a:t>crack</a:t>
            </a:r>
            <a:r>
              <a:rPr lang="tr-TR" dirty="0" smtClean="0"/>
              <a:t> </a:t>
            </a:r>
            <a:r>
              <a:rPr lang="en-US" dirty="0" smtClean="0"/>
              <a:t>formed </a:t>
            </a:r>
            <a:r>
              <a:rPr lang="en-US" dirty="0"/>
              <a:t>at the top </a:t>
            </a:r>
            <a:r>
              <a:rPr lang="en-US" dirty="0" smtClean="0"/>
              <a:t>edge.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smooth region </a:t>
            </a:r>
            <a:r>
              <a:rPr lang="en-US" dirty="0" smtClean="0"/>
              <a:t>also</a:t>
            </a:r>
            <a:r>
              <a:rPr lang="tr-TR" dirty="0" smtClean="0"/>
              <a:t> </a:t>
            </a:r>
            <a:r>
              <a:rPr lang="en-US" dirty="0" smtClean="0"/>
              <a:t>near </a:t>
            </a:r>
            <a:r>
              <a:rPr lang="en-US" dirty="0"/>
              <a:t>the top </a:t>
            </a:r>
            <a:r>
              <a:rPr lang="en-US" dirty="0" smtClean="0"/>
              <a:t>corresponds</a:t>
            </a:r>
            <a:r>
              <a:rPr lang="tr-TR" dirty="0" smtClean="0"/>
              <a:t> </a:t>
            </a:r>
            <a:r>
              <a:rPr lang="en-US" dirty="0" smtClean="0"/>
              <a:t>to </a:t>
            </a:r>
            <a:r>
              <a:rPr lang="en-US" dirty="0"/>
              <a:t>the area over </a:t>
            </a:r>
            <a:r>
              <a:rPr lang="en-US" dirty="0" smtClean="0"/>
              <a:t>which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crack </a:t>
            </a:r>
            <a:r>
              <a:rPr lang="en-US" dirty="0" smtClean="0"/>
              <a:t>propagated</a:t>
            </a:r>
            <a:r>
              <a:rPr lang="tr-TR" dirty="0" smtClean="0"/>
              <a:t> </a:t>
            </a:r>
            <a:r>
              <a:rPr lang="en-US" dirty="0" smtClean="0"/>
              <a:t>slowly</a:t>
            </a:r>
            <a:r>
              <a:rPr lang="en-US" dirty="0"/>
              <a:t>. Rapid </a:t>
            </a:r>
            <a:r>
              <a:rPr lang="en-US" dirty="0" smtClean="0"/>
              <a:t>failure</a:t>
            </a:r>
            <a:r>
              <a:rPr lang="tr-TR" dirty="0" smtClean="0"/>
              <a:t> </a:t>
            </a:r>
            <a:r>
              <a:rPr lang="en-US" dirty="0" smtClean="0"/>
              <a:t>occurred </a:t>
            </a:r>
            <a:r>
              <a:rPr lang="en-US" dirty="0"/>
              <a:t>over the </a:t>
            </a:r>
            <a:r>
              <a:rPr lang="en-US" dirty="0" smtClean="0"/>
              <a:t>area</a:t>
            </a:r>
            <a:r>
              <a:rPr lang="tr-TR" dirty="0" smtClean="0"/>
              <a:t> </a:t>
            </a:r>
            <a:r>
              <a:rPr lang="en-US" dirty="0" smtClean="0"/>
              <a:t>having </a:t>
            </a:r>
            <a:r>
              <a:rPr lang="en-US" dirty="0"/>
              <a:t>a dull and </a:t>
            </a:r>
            <a:r>
              <a:rPr lang="en-US" dirty="0" smtClean="0"/>
              <a:t>fibrous</a:t>
            </a:r>
            <a:r>
              <a:rPr lang="tr-TR" dirty="0" smtClean="0"/>
              <a:t> </a:t>
            </a:r>
            <a:r>
              <a:rPr lang="en-US" dirty="0" smtClean="0"/>
              <a:t>texture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637"/>
            <a:ext cx="5976664" cy="669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1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62074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chemeClr val="accent3">
                    <a:lumMod val="75000"/>
                  </a:schemeClr>
                </a:solidFill>
              </a:rPr>
              <a:t>FATIGUE </a:t>
            </a:r>
            <a:r>
              <a:rPr lang="en-US" sz="2200" dirty="0">
                <a:solidFill>
                  <a:srgbClr val="FF0000"/>
                </a:solidFill>
              </a:rPr>
              <a:t>(Failure under fluctuating / cyclic stresses)</a:t>
            </a:r>
            <a:endParaRPr lang="tr-TR" sz="2200" b="1" dirty="0">
              <a:solidFill>
                <a:srgbClr val="FF0000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251520" y="1196752"/>
            <a:ext cx="8424936" cy="1477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dvTmath1"/>
              </a:rPr>
              <a:t>In ceramics, we normally do not consider fatigue since ceramics typically fail </a:t>
            </a:r>
            <a:r>
              <a:rPr lang="en-US" dirty="0" smtClean="0">
                <a:latin typeface="AdvTmath1"/>
              </a:rPr>
              <a:t>because</a:t>
            </a:r>
            <a:r>
              <a:rPr lang="tr-TR" dirty="0" smtClean="0">
                <a:latin typeface="AdvTmath1"/>
              </a:rPr>
              <a:t> </a:t>
            </a:r>
            <a:r>
              <a:rPr lang="en-US" dirty="0" smtClean="0">
                <a:latin typeface="AdvTmath1"/>
              </a:rPr>
              <a:t>of </a:t>
            </a:r>
            <a:r>
              <a:rPr lang="en-US" dirty="0">
                <a:latin typeface="AdvTmath1"/>
              </a:rPr>
              <a:t>their low fracture toughness. </a:t>
            </a:r>
            <a:endParaRPr lang="tr-TR" dirty="0" smtClean="0">
              <a:latin typeface="AdvTmath1"/>
            </a:endParaRPr>
          </a:p>
          <a:p>
            <a:r>
              <a:rPr lang="en-US" dirty="0" smtClean="0">
                <a:latin typeface="AdvTmath1"/>
              </a:rPr>
              <a:t>Any </a:t>
            </a:r>
            <a:r>
              <a:rPr lang="en-US" dirty="0">
                <a:latin typeface="AdvTmath1"/>
              </a:rPr>
              <a:t>fatigue cracks that may form will lower </a:t>
            </a:r>
            <a:r>
              <a:rPr lang="en-US" dirty="0" smtClean="0">
                <a:latin typeface="AdvTmath1"/>
              </a:rPr>
              <a:t>the</a:t>
            </a:r>
            <a:r>
              <a:rPr lang="tr-TR" dirty="0" smtClean="0">
                <a:latin typeface="AdvTmath1"/>
              </a:rPr>
              <a:t> </a:t>
            </a:r>
            <a:r>
              <a:rPr lang="en-US" dirty="0" smtClean="0">
                <a:latin typeface="AdvTmath1"/>
              </a:rPr>
              <a:t>useful </a:t>
            </a:r>
            <a:r>
              <a:rPr lang="en-US" dirty="0">
                <a:latin typeface="AdvTmath1"/>
              </a:rPr>
              <a:t>life of the ceramic since it will cause the lowering of the fracture toughness. </a:t>
            </a:r>
            <a:r>
              <a:rPr lang="en-US" dirty="0" smtClean="0">
                <a:latin typeface="AdvTmath1"/>
              </a:rPr>
              <a:t>In</a:t>
            </a:r>
            <a:r>
              <a:rPr lang="tr-TR" dirty="0" smtClean="0">
                <a:latin typeface="AdvTmath1"/>
              </a:rPr>
              <a:t> </a:t>
            </a:r>
            <a:r>
              <a:rPr lang="en-US" dirty="0" smtClean="0">
                <a:latin typeface="AdvTmath1"/>
              </a:rPr>
              <a:t>general</a:t>
            </a:r>
            <a:r>
              <a:rPr lang="en-US" dirty="0">
                <a:latin typeface="AdvTmath1"/>
              </a:rPr>
              <a:t>, we design ceramics for static (and not cyclic) </a:t>
            </a:r>
            <a:r>
              <a:rPr lang="en-US" dirty="0" smtClean="0">
                <a:latin typeface="AdvTmath1"/>
              </a:rPr>
              <a:t>loading</a:t>
            </a:r>
            <a:r>
              <a:rPr lang="tr-TR" dirty="0" smtClean="0">
                <a:latin typeface="AdvTmath1"/>
              </a:rPr>
              <a:t>.</a:t>
            </a:r>
            <a:endParaRPr lang="en-US" dirty="0"/>
          </a:p>
        </p:txBody>
      </p:sp>
      <p:sp>
        <p:nvSpPr>
          <p:cNvPr id="9" name="Dikdörtgen 8"/>
          <p:cNvSpPr/>
          <p:nvPr/>
        </p:nvSpPr>
        <p:spPr>
          <a:xfrm>
            <a:off x="323528" y="3356992"/>
            <a:ext cx="8280920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dvTmath1"/>
              </a:rPr>
              <a:t>Polymeric materials also show fatigue failure. The mechanism of fatigue in </a:t>
            </a:r>
            <a:r>
              <a:rPr lang="en-US" dirty="0" smtClean="0">
                <a:latin typeface="AdvTmath1"/>
              </a:rPr>
              <a:t>polymers</a:t>
            </a:r>
            <a:r>
              <a:rPr lang="tr-TR" dirty="0" smtClean="0">
                <a:latin typeface="AdvTmath1"/>
              </a:rPr>
              <a:t> </a:t>
            </a:r>
            <a:r>
              <a:rPr lang="en-US" dirty="0" smtClean="0">
                <a:latin typeface="AdvTmath1"/>
              </a:rPr>
              <a:t>is di</a:t>
            </a:r>
            <a:r>
              <a:rPr lang="tr-TR" dirty="0" smtClean="0">
                <a:latin typeface="AdvTmath1"/>
              </a:rPr>
              <a:t>ff</a:t>
            </a:r>
            <a:r>
              <a:rPr lang="en-US" dirty="0" err="1" smtClean="0">
                <a:latin typeface="AdvTmath1"/>
              </a:rPr>
              <a:t>erent</a:t>
            </a:r>
            <a:r>
              <a:rPr lang="en-US" dirty="0" smtClean="0">
                <a:latin typeface="AdvTmath1"/>
              </a:rPr>
              <a:t> </a:t>
            </a:r>
            <a:r>
              <a:rPr lang="en-US" dirty="0">
                <a:latin typeface="AdvTmath1"/>
              </a:rPr>
              <a:t>than that in metallic materials. </a:t>
            </a:r>
            <a:endParaRPr lang="tr-TR" dirty="0" smtClean="0">
              <a:latin typeface="AdvTmath1"/>
            </a:endParaRPr>
          </a:p>
          <a:p>
            <a:r>
              <a:rPr lang="en-US" dirty="0" smtClean="0">
                <a:latin typeface="AdvTmath1"/>
              </a:rPr>
              <a:t>In </a:t>
            </a:r>
            <a:r>
              <a:rPr lang="en-US" dirty="0">
                <a:latin typeface="AdvTmath1"/>
              </a:rPr>
              <a:t>polymers, as the materials are </a:t>
            </a:r>
            <a:r>
              <a:rPr lang="en-US" dirty="0" smtClean="0">
                <a:latin typeface="AdvTmath1"/>
              </a:rPr>
              <a:t>subjected</a:t>
            </a:r>
            <a:r>
              <a:rPr lang="tr-TR" dirty="0" smtClean="0">
                <a:latin typeface="AdvTmath1"/>
              </a:rPr>
              <a:t> </a:t>
            </a:r>
            <a:r>
              <a:rPr lang="en-US" dirty="0" smtClean="0">
                <a:latin typeface="AdvTmath1"/>
              </a:rPr>
              <a:t>to </a:t>
            </a:r>
            <a:r>
              <a:rPr lang="en-US" dirty="0">
                <a:latin typeface="AdvTmath1"/>
              </a:rPr>
              <a:t>repetitive stresses, considerable heating can occur near the crack tips and </a:t>
            </a:r>
            <a:r>
              <a:rPr lang="en-US" dirty="0" smtClean="0">
                <a:latin typeface="AdvTmath1"/>
              </a:rPr>
              <a:t>the</a:t>
            </a:r>
            <a:r>
              <a:rPr lang="tr-TR" dirty="0" smtClean="0">
                <a:latin typeface="AdvTmath1"/>
              </a:rPr>
              <a:t> </a:t>
            </a:r>
            <a:r>
              <a:rPr lang="en-US" dirty="0" smtClean="0">
                <a:latin typeface="AdvTmath1"/>
              </a:rPr>
              <a:t>inter-relationships </a:t>
            </a:r>
            <a:r>
              <a:rPr lang="en-US" dirty="0">
                <a:latin typeface="AdvTmath1"/>
              </a:rPr>
              <a:t>between fatigue and another mechanism, known as </a:t>
            </a:r>
            <a:r>
              <a:rPr lang="en-US" dirty="0">
                <a:latin typeface="AdvTmath3"/>
              </a:rPr>
              <a:t>creep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07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3408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Factors that affect fatigue life</a:t>
            </a:r>
            <a:endParaRPr lang="en-US" sz="28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323528" y="1052736"/>
            <a:ext cx="2075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 smtClean="0">
                <a:solidFill>
                  <a:schemeClr val="accent1">
                    <a:lumMod val="75000"/>
                  </a:schemeClr>
                </a:solidFill>
              </a:rPr>
              <a:t>1-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Mean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Stress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37052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3671565" y="284016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Demonstration of the</a:t>
            </a:r>
          </a:p>
          <a:p>
            <a:r>
              <a:rPr lang="en-US" dirty="0"/>
              <a:t>influence of mean stress </a:t>
            </a:r>
            <a:r>
              <a:rPr lang="en-US" i="1" dirty="0"/>
              <a:t>m </a:t>
            </a:r>
            <a:r>
              <a:rPr lang="en-US" dirty="0"/>
              <a:t>on </a:t>
            </a:r>
            <a:r>
              <a:rPr lang="en-US" i="1" dirty="0"/>
              <a:t>S–N</a:t>
            </a:r>
          </a:p>
          <a:p>
            <a:r>
              <a:rPr lang="en-US" dirty="0"/>
              <a:t>fatigue behavior.</a:t>
            </a:r>
          </a:p>
        </p:txBody>
      </p:sp>
      <p:sp>
        <p:nvSpPr>
          <p:cNvPr id="6" name="Dikdörtgen 5"/>
          <p:cNvSpPr/>
          <p:nvPr/>
        </p:nvSpPr>
        <p:spPr>
          <a:xfrm>
            <a:off x="3645545" y="19168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increasing the mean stress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level leads to a decrease in fatigue life</a:t>
            </a:r>
          </a:p>
        </p:txBody>
      </p:sp>
    </p:spTree>
    <p:extLst>
      <p:ext uri="{BB962C8B-B14F-4D97-AF65-F5344CB8AC3E}">
        <p14:creationId xmlns:p14="http://schemas.microsoft.com/office/powerpoint/2010/main" val="287027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924944"/>
            <a:ext cx="2699792" cy="2511701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3408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Factors that affect fatigue life</a:t>
            </a:r>
            <a:endParaRPr lang="en-US" sz="28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179512" y="1052736"/>
            <a:ext cx="23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 smtClean="0">
                <a:solidFill>
                  <a:schemeClr val="accent1">
                    <a:lumMod val="75000"/>
                  </a:schemeClr>
                </a:solidFill>
              </a:rPr>
              <a:t>2-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Surface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Effects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62108" y="1484784"/>
            <a:ext cx="8558363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For many common loading situations, </a:t>
            </a:r>
            <a:r>
              <a:rPr lang="en-US" sz="2000" b="1" dirty="0"/>
              <a:t>the maximum stress</a:t>
            </a:r>
            <a:r>
              <a:rPr lang="en-US" sz="2000" dirty="0"/>
              <a:t> within a component </a:t>
            </a:r>
            <a:r>
              <a:rPr lang="en-US" sz="2000" dirty="0" smtClean="0"/>
              <a:t>or</a:t>
            </a:r>
            <a:r>
              <a:rPr lang="tr-TR" sz="2000" dirty="0" smtClean="0"/>
              <a:t> </a:t>
            </a:r>
            <a:r>
              <a:rPr lang="en-US" sz="2000" dirty="0" smtClean="0"/>
              <a:t>structure </a:t>
            </a:r>
            <a:r>
              <a:rPr lang="en-US" sz="2000" dirty="0"/>
              <a:t>occurs </a:t>
            </a:r>
            <a:r>
              <a:rPr lang="en-US" sz="2000" b="1" dirty="0"/>
              <a:t>at its surface</a:t>
            </a:r>
            <a:r>
              <a:rPr lang="en-US" sz="2000" dirty="0"/>
              <a:t>. Consequently, </a:t>
            </a:r>
            <a:r>
              <a:rPr lang="en-US" sz="2000" b="1" dirty="0"/>
              <a:t>most cracks </a:t>
            </a:r>
            <a:r>
              <a:rPr lang="en-US" sz="2000" dirty="0"/>
              <a:t>leading to fatigue </a:t>
            </a:r>
            <a:r>
              <a:rPr lang="en-US" sz="2000" dirty="0" smtClean="0"/>
              <a:t>failure</a:t>
            </a:r>
            <a:r>
              <a:rPr lang="tr-TR" sz="2000" dirty="0" smtClean="0"/>
              <a:t> </a:t>
            </a:r>
            <a:r>
              <a:rPr lang="en-US" sz="2000" b="1" dirty="0" smtClean="0"/>
              <a:t>originate </a:t>
            </a:r>
            <a:r>
              <a:rPr lang="en-US" sz="2000" b="1" dirty="0"/>
              <a:t>at surface </a:t>
            </a:r>
            <a:r>
              <a:rPr lang="en-US" sz="2000" b="1" dirty="0" smtClean="0"/>
              <a:t>positions</a:t>
            </a:r>
            <a:r>
              <a:rPr lang="tr-TR" sz="2000" dirty="0" smtClean="0"/>
              <a:t>.</a:t>
            </a:r>
          </a:p>
          <a:p>
            <a:pPr algn="just"/>
            <a:endParaRPr lang="tr-TR" sz="1100" dirty="0" smtClean="0"/>
          </a:p>
          <a:p>
            <a:r>
              <a:rPr lang="en-US" sz="2000" b="1" i="1" dirty="0" smtClean="0"/>
              <a:t>fatigue </a:t>
            </a:r>
            <a:r>
              <a:rPr lang="en-US" sz="2000" b="1" i="1" dirty="0"/>
              <a:t>life is especially sensitive to the </a:t>
            </a:r>
            <a:r>
              <a:rPr lang="en-US" sz="2000" b="1" i="1" u="sng" dirty="0"/>
              <a:t>condition</a:t>
            </a:r>
            <a:r>
              <a:rPr lang="en-US" sz="2000" b="1" i="1" dirty="0"/>
              <a:t> and </a:t>
            </a:r>
            <a:r>
              <a:rPr lang="en-US" sz="2000" b="1" i="1" u="sng" dirty="0" smtClean="0"/>
              <a:t>configuration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of </a:t>
            </a:r>
            <a:r>
              <a:rPr lang="en-US" sz="2000" b="1" i="1" dirty="0"/>
              <a:t>the component surface</a:t>
            </a:r>
            <a:r>
              <a:rPr lang="en-US" sz="2000" dirty="0"/>
              <a:t>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255809" y="3441680"/>
            <a:ext cx="647643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92D050"/>
                </a:solidFill>
              </a:rPr>
              <a:t>Solutions: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 smtClean="0"/>
              <a:t> </a:t>
            </a:r>
            <a:r>
              <a:rPr lang="en-US" sz="2000" dirty="0"/>
              <a:t>Polishing (removes machining flaws etc.)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 smtClean="0"/>
              <a:t>Introducing </a:t>
            </a:r>
            <a:r>
              <a:rPr lang="en-US" sz="2000" dirty="0"/>
              <a:t>compressive stresses (compensate </a:t>
            </a:r>
            <a:r>
              <a:rPr lang="en-US" sz="2000" dirty="0" smtClean="0"/>
              <a:t>for</a:t>
            </a:r>
            <a:r>
              <a:rPr lang="tr-TR" sz="2000" dirty="0" smtClean="0"/>
              <a:t> </a:t>
            </a:r>
            <a:r>
              <a:rPr lang="en-US" sz="2000" dirty="0" smtClean="0"/>
              <a:t>applied </a:t>
            </a:r>
            <a:r>
              <a:rPr lang="en-US" sz="2000" dirty="0"/>
              <a:t>tensile stresses) into thin surface layer by “</a:t>
            </a:r>
            <a:r>
              <a:rPr lang="en-US" sz="2000" dirty="0" smtClean="0"/>
              <a:t>Shot</a:t>
            </a:r>
            <a:r>
              <a:rPr lang="tr-TR" sz="2000" dirty="0" smtClean="0"/>
              <a:t> </a:t>
            </a:r>
            <a:r>
              <a:rPr lang="en-US" sz="2000" dirty="0" smtClean="0"/>
              <a:t>Peening</a:t>
            </a:r>
            <a:r>
              <a:rPr lang="en-US" sz="2000" dirty="0"/>
              <a:t>”- firing small shot into surface to be treated.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/>
              <a:t>High-tech solution - ion implantation, laser peening.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 smtClean="0"/>
              <a:t> </a:t>
            </a:r>
            <a:r>
              <a:rPr lang="en-US" sz="2000" dirty="0"/>
              <a:t>Case Hardening - create C- or N- rich outer layer </a:t>
            </a:r>
            <a:r>
              <a:rPr lang="en-US" sz="2000" dirty="0" smtClean="0"/>
              <a:t>in</a:t>
            </a:r>
            <a:r>
              <a:rPr lang="tr-TR" sz="2000" dirty="0" smtClean="0"/>
              <a:t> </a:t>
            </a:r>
            <a:r>
              <a:rPr lang="en-US" sz="2000" dirty="0" smtClean="0"/>
              <a:t>steels </a:t>
            </a:r>
            <a:r>
              <a:rPr lang="en-US" sz="2000" dirty="0"/>
              <a:t>by atomic diffusion from the surface. </a:t>
            </a:r>
            <a:r>
              <a:rPr lang="en-US" sz="2000" dirty="0" smtClean="0"/>
              <a:t>Makes</a:t>
            </a:r>
            <a:r>
              <a:rPr lang="tr-TR" sz="2000" dirty="0" smtClean="0"/>
              <a:t> </a:t>
            </a:r>
            <a:r>
              <a:rPr lang="en-US" sz="2000" dirty="0" smtClean="0"/>
              <a:t>harder </a:t>
            </a:r>
            <a:r>
              <a:rPr lang="en-US" sz="2000" dirty="0"/>
              <a:t>outer layer and also introduces </a:t>
            </a:r>
            <a:r>
              <a:rPr lang="en-US" sz="2000" dirty="0" smtClean="0"/>
              <a:t>compressive</a:t>
            </a:r>
            <a:r>
              <a:rPr lang="tr-TR" sz="2000" dirty="0" smtClean="0"/>
              <a:t> </a:t>
            </a:r>
            <a:r>
              <a:rPr lang="en-US" sz="2000" dirty="0" smtClean="0"/>
              <a:t>stresses</a:t>
            </a:r>
            <a:endParaRPr lang="en-US" sz="2000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sz="2000" dirty="0" smtClean="0"/>
              <a:t> </a:t>
            </a:r>
            <a:r>
              <a:rPr lang="en-US" sz="2000" dirty="0"/>
              <a:t>Optimizing geometry - avoid internal corners, </a:t>
            </a:r>
            <a:r>
              <a:rPr lang="en-US" sz="2000" dirty="0" smtClean="0"/>
              <a:t>notches</a:t>
            </a:r>
            <a:r>
              <a:rPr lang="tr-TR" sz="2000" dirty="0" smtClean="0"/>
              <a:t> </a:t>
            </a:r>
            <a:r>
              <a:rPr lang="en-US" sz="2000" dirty="0" smtClean="0"/>
              <a:t>etc</a:t>
            </a:r>
            <a:r>
              <a:rPr lang="en-US" sz="2000" b="1" dirty="0"/>
              <a:t>.</a:t>
            </a:r>
            <a:endParaRPr lang="en-US" sz="20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/>
          <a:srcRect l="7788" t="8757" r="896" b="17784"/>
          <a:stretch/>
        </p:blipFill>
        <p:spPr>
          <a:xfrm>
            <a:off x="6948264" y="5949280"/>
            <a:ext cx="1730593" cy="817975"/>
          </a:xfrm>
          <a:prstGeom prst="rect">
            <a:avLst/>
          </a:prstGeom>
        </p:spPr>
      </p:pic>
      <p:sp>
        <p:nvSpPr>
          <p:cNvPr id="4" name="Çarpma 3"/>
          <p:cNvSpPr/>
          <p:nvPr/>
        </p:nvSpPr>
        <p:spPr>
          <a:xfrm>
            <a:off x="6516216" y="5877272"/>
            <a:ext cx="1512168" cy="98072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8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3408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Factors that affect fatigue life</a:t>
            </a:r>
            <a:endParaRPr lang="en-US" sz="28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179512" y="764704"/>
            <a:ext cx="3303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 smtClean="0">
                <a:solidFill>
                  <a:schemeClr val="accent1">
                    <a:lumMod val="75000"/>
                  </a:schemeClr>
                </a:solidFill>
              </a:rPr>
              <a:t>3- </a:t>
            </a:r>
            <a:r>
              <a:rPr lang="tr-TR" sz="2400" b="1" dirty="0" smtClean="0">
                <a:solidFill>
                  <a:srgbClr val="0070C0"/>
                </a:solidFill>
              </a:rPr>
              <a:t>E</a:t>
            </a:r>
            <a:r>
              <a:rPr lang="en-US" sz="2400" b="1" dirty="0" err="1" smtClean="0">
                <a:solidFill>
                  <a:srgbClr val="0070C0"/>
                </a:solidFill>
              </a:rPr>
              <a:t>nvironmental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effects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79512" y="1340768"/>
            <a:ext cx="864096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tr-TR" sz="2000" b="1" dirty="0" smtClean="0">
                <a:solidFill>
                  <a:srgbClr val="FF0000"/>
                </a:solidFill>
              </a:rPr>
              <a:t>a) </a:t>
            </a:r>
            <a:r>
              <a:rPr lang="en-US" sz="2000" b="1" dirty="0" smtClean="0">
                <a:solidFill>
                  <a:srgbClr val="FF0000"/>
                </a:solidFill>
              </a:rPr>
              <a:t>Thermal Fatigue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/>
              <a:t>Thermal cycling causes </a:t>
            </a:r>
            <a:r>
              <a:rPr lang="en-US" sz="2000" dirty="0" smtClean="0"/>
              <a:t>expansion</a:t>
            </a:r>
            <a:r>
              <a:rPr lang="tr-TR" sz="2000" dirty="0" smtClean="0"/>
              <a:t> </a:t>
            </a:r>
            <a:r>
              <a:rPr lang="en-US" sz="2000" dirty="0" smtClean="0"/>
              <a:t>and </a:t>
            </a:r>
            <a:r>
              <a:rPr lang="en-US" sz="2000" dirty="0"/>
              <a:t>contraction, hence thermal stress, if component </a:t>
            </a:r>
            <a:r>
              <a:rPr lang="en-US" sz="2000" dirty="0" smtClean="0"/>
              <a:t>is</a:t>
            </a:r>
            <a:r>
              <a:rPr lang="tr-TR" sz="2000" dirty="0" smtClean="0"/>
              <a:t> </a:t>
            </a:r>
            <a:r>
              <a:rPr lang="en-US" sz="2000" dirty="0" smtClean="0"/>
              <a:t>restrained.</a:t>
            </a:r>
            <a:endParaRPr lang="tr-TR" sz="2000" dirty="0" smtClean="0"/>
          </a:p>
          <a:p>
            <a:pPr>
              <a:spcBef>
                <a:spcPts val="600"/>
              </a:spcBef>
            </a:pPr>
            <a:endParaRPr lang="tr-TR" sz="1000" dirty="0" smtClean="0"/>
          </a:p>
          <a:p>
            <a:r>
              <a:rPr lang="en-US" dirty="0"/>
              <a:t>Thermal </a:t>
            </a:r>
            <a:r>
              <a:rPr lang="en-US" dirty="0" smtClean="0"/>
              <a:t>stress</a:t>
            </a:r>
            <a:r>
              <a:rPr lang="tr-TR" dirty="0" smtClean="0"/>
              <a:t> (</a:t>
            </a:r>
            <a:r>
              <a:rPr lang="el-GR" dirty="0" smtClean="0"/>
              <a:t>σ</a:t>
            </a:r>
            <a:r>
              <a:rPr lang="tr-TR" dirty="0" smtClean="0"/>
              <a:t>)</a:t>
            </a:r>
            <a:r>
              <a:rPr lang="en-US" dirty="0" smtClean="0"/>
              <a:t>—dependence on</a:t>
            </a:r>
            <a:r>
              <a:rPr lang="tr-TR" dirty="0" smtClean="0"/>
              <a:t> </a:t>
            </a:r>
            <a:r>
              <a:rPr lang="en-US" dirty="0" smtClean="0"/>
              <a:t>coefficient </a:t>
            </a:r>
            <a:r>
              <a:rPr lang="en-US" dirty="0"/>
              <a:t>of </a:t>
            </a:r>
            <a:r>
              <a:rPr lang="en-US" dirty="0" smtClean="0"/>
              <a:t>thermal</a:t>
            </a:r>
            <a:r>
              <a:rPr lang="tr-TR" dirty="0" smtClean="0"/>
              <a:t> </a:t>
            </a:r>
            <a:r>
              <a:rPr lang="en-US" dirty="0" smtClean="0"/>
              <a:t>expansion</a:t>
            </a:r>
            <a:r>
              <a:rPr lang="tr-TR" dirty="0" smtClean="0"/>
              <a:t> (</a:t>
            </a:r>
            <a:r>
              <a:rPr lang="el-GR" dirty="0" smtClean="0"/>
              <a:t>α</a:t>
            </a:r>
            <a:r>
              <a:rPr lang="tr-TR" baseline="-25000" dirty="0" smtClean="0"/>
              <a:t>1</a:t>
            </a:r>
            <a:r>
              <a:rPr lang="tr-TR" dirty="0" smtClean="0"/>
              <a:t>) </a:t>
            </a:r>
            <a:r>
              <a:rPr lang="en-US" dirty="0" smtClean="0"/>
              <a:t>, modulus</a:t>
            </a:r>
            <a:r>
              <a:rPr lang="tr-TR" dirty="0" smtClean="0"/>
              <a:t> </a:t>
            </a:r>
            <a:r>
              <a:rPr lang="en-US" dirty="0" smtClean="0"/>
              <a:t>of elasticity</a:t>
            </a:r>
            <a:r>
              <a:rPr lang="tr-TR" dirty="0" smtClean="0"/>
              <a:t> (E)</a:t>
            </a:r>
            <a:r>
              <a:rPr lang="en-US" dirty="0" smtClean="0"/>
              <a:t>, and</a:t>
            </a:r>
            <a:r>
              <a:rPr lang="tr-TR" dirty="0" smtClean="0"/>
              <a:t> </a:t>
            </a:r>
            <a:r>
              <a:rPr lang="en-US" dirty="0" smtClean="0"/>
              <a:t>temperature change</a:t>
            </a:r>
            <a:r>
              <a:rPr lang="tr-TR" dirty="0" smtClean="0"/>
              <a:t> (</a:t>
            </a:r>
            <a:r>
              <a:rPr lang="el-GR" dirty="0" smtClean="0"/>
              <a:t>Δ</a:t>
            </a:r>
            <a:r>
              <a:rPr lang="tr-TR" dirty="0" smtClean="0"/>
              <a:t>T)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sz="2000" b="1" u="sng" dirty="0">
                <a:solidFill>
                  <a:srgbClr val="92D050"/>
                </a:solidFill>
              </a:rPr>
              <a:t>Solutions: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2000" dirty="0" smtClean="0"/>
              <a:t> </a:t>
            </a:r>
            <a:r>
              <a:rPr lang="en-US" sz="2000" dirty="0"/>
              <a:t>eliminate restraint by </a:t>
            </a:r>
            <a:r>
              <a:rPr lang="en-US" sz="2000" dirty="0" smtClean="0"/>
              <a:t>design</a:t>
            </a:r>
            <a:endParaRPr lang="tr-TR" sz="2000" dirty="0" smtClean="0"/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2000" dirty="0" smtClean="0"/>
              <a:t> </a:t>
            </a:r>
            <a:r>
              <a:rPr lang="en-US" sz="2000" dirty="0"/>
              <a:t>use materials with low thermal </a:t>
            </a:r>
            <a:r>
              <a:rPr lang="en-US" sz="2000" dirty="0" smtClean="0"/>
              <a:t>expansion</a:t>
            </a:r>
            <a:r>
              <a:rPr lang="tr-TR" sz="2000" dirty="0" smtClean="0"/>
              <a:t> </a:t>
            </a:r>
            <a:r>
              <a:rPr lang="en-US" sz="2000" dirty="0" smtClean="0"/>
              <a:t>coefficients</a:t>
            </a:r>
            <a:endParaRPr lang="tr-TR" sz="2000" dirty="0" smtClean="0"/>
          </a:p>
        </p:txBody>
      </p:sp>
      <p:sp>
        <p:nvSpPr>
          <p:cNvPr id="5" name="Dikdörtgen 4"/>
          <p:cNvSpPr/>
          <p:nvPr/>
        </p:nvSpPr>
        <p:spPr>
          <a:xfrm>
            <a:off x="179512" y="4293096"/>
            <a:ext cx="8568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tr-TR" sz="2000" b="1" dirty="0" smtClean="0">
                <a:solidFill>
                  <a:srgbClr val="FF0000"/>
                </a:solidFill>
              </a:rPr>
              <a:t>b) </a:t>
            </a:r>
            <a:r>
              <a:rPr lang="en-US" sz="2000" b="1" dirty="0" smtClean="0">
                <a:solidFill>
                  <a:srgbClr val="FF0000"/>
                </a:solidFill>
              </a:rPr>
              <a:t>Corrosion fatigue</a:t>
            </a:r>
            <a:r>
              <a:rPr lang="tr-TR" sz="2000" b="1" dirty="0" smtClean="0"/>
              <a:t>:</a:t>
            </a:r>
            <a:r>
              <a:rPr lang="en-US" sz="2000" b="1" dirty="0" smtClean="0"/>
              <a:t> </a:t>
            </a:r>
            <a:r>
              <a:rPr lang="en-US" sz="2000" dirty="0"/>
              <a:t>Chemical reactions induce </a:t>
            </a:r>
            <a:r>
              <a:rPr lang="en-US" sz="2000" dirty="0" smtClean="0"/>
              <a:t>pits</a:t>
            </a:r>
            <a:r>
              <a:rPr lang="tr-TR" sz="2000" dirty="0" smtClean="0"/>
              <a:t> </a:t>
            </a:r>
            <a:r>
              <a:rPr lang="en-US" sz="2000" dirty="0" smtClean="0"/>
              <a:t>which </a:t>
            </a:r>
            <a:r>
              <a:rPr lang="en-US" sz="2000" dirty="0"/>
              <a:t>act as stress raisers. Corrosion also </a:t>
            </a:r>
            <a:r>
              <a:rPr lang="en-US" sz="2000" dirty="0" smtClean="0"/>
              <a:t>enhances</a:t>
            </a:r>
            <a:r>
              <a:rPr lang="tr-TR" sz="2000" dirty="0" smtClean="0"/>
              <a:t> </a:t>
            </a:r>
            <a:r>
              <a:rPr lang="en-US" sz="2000" dirty="0" smtClean="0"/>
              <a:t>crack </a:t>
            </a:r>
            <a:r>
              <a:rPr lang="en-US" sz="2000" dirty="0"/>
              <a:t>propagation.</a:t>
            </a:r>
          </a:p>
          <a:p>
            <a:pPr>
              <a:spcBef>
                <a:spcPts val="600"/>
              </a:spcBef>
            </a:pPr>
            <a:r>
              <a:rPr lang="en-US" sz="2000" b="1" u="sng" dirty="0">
                <a:solidFill>
                  <a:srgbClr val="92D050"/>
                </a:solidFill>
              </a:rPr>
              <a:t>Solutions: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2000" dirty="0" smtClean="0"/>
              <a:t>decrease </a:t>
            </a:r>
            <a:r>
              <a:rPr lang="en-US" sz="2000" dirty="0"/>
              <a:t>corrosiveness of medium, if possible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2000" dirty="0" smtClean="0"/>
              <a:t>add </a:t>
            </a:r>
            <a:r>
              <a:rPr lang="en-US" sz="2000" dirty="0"/>
              <a:t>protective surface coating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ü"/>
            </a:pPr>
            <a:r>
              <a:rPr lang="en-US" sz="2000" dirty="0" smtClean="0"/>
              <a:t>add </a:t>
            </a:r>
            <a:r>
              <a:rPr lang="en-US" sz="2000" dirty="0"/>
              <a:t>residual compressive stresses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64207"/>
            <a:ext cx="1728192" cy="6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Düz Bağlayıcı 8"/>
          <p:cNvCxnSpPr/>
          <p:nvPr/>
        </p:nvCxnSpPr>
        <p:spPr>
          <a:xfrm>
            <a:off x="251520" y="4149080"/>
            <a:ext cx="849694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36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405" y="2285636"/>
            <a:ext cx="4573091" cy="438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62074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3600" b="1" u="sng" dirty="0" smtClean="0">
                <a:solidFill>
                  <a:schemeClr val="tx2">
                    <a:lumMod val="50000"/>
                  </a:schemeClr>
                </a:solidFill>
              </a:rPr>
              <a:t>CREEP</a:t>
            </a:r>
            <a:endParaRPr lang="en-US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3 Dikdörtgen"/>
          <p:cNvSpPr/>
          <p:nvPr/>
        </p:nvSpPr>
        <p:spPr>
          <a:xfrm>
            <a:off x="323528" y="1052736"/>
            <a:ext cx="84969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Creep is </a:t>
            </a:r>
            <a:r>
              <a:rPr lang="tr-TR" sz="2000" b="1" dirty="0" err="1" smtClean="0">
                <a:solidFill>
                  <a:srgbClr val="FF0000"/>
                </a:solidFill>
              </a:rPr>
              <a:t>the</a:t>
            </a:r>
            <a:r>
              <a:rPr lang="tr-TR" sz="2000" b="1" dirty="0" smtClean="0">
                <a:solidFill>
                  <a:srgbClr val="FF0000"/>
                </a:solidFill>
              </a:rPr>
              <a:t> time-</a:t>
            </a:r>
            <a:r>
              <a:rPr lang="tr-TR" sz="2000" b="1" dirty="0" err="1" smtClean="0">
                <a:solidFill>
                  <a:srgbClr val="FF0000"/>
                </a:solidFill>
              </a:rPr>
              <a:t>dependent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  <a:r>
              <a:rPr lang="tr-TR" sz="2000" b="1" dirty="0" err="1" smtClean="0">
                <a:solidFill>
                  <a:srgbClr val="FF0000"/>
                </a:solidFill>
              </a:rPr>
              <a:t>and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  <a:r>
              <a:rPr lang="tr-TR" sz="2000" b="1" dirty="0" err="1" smtClean="0">
                <a:solidFill>
                  <a:srgbClr val="FF0000"/>
                </a:solidFill>
              </a:rPr>
              <a:t>permanent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deformation </a:t>
            </a:r>
            <a:r>
              <a:rPr lang="en-US" sz="2000" dirty="0" smtClean="0"/>
              <a:t>of materials when subjected to a </a:t>
            </a:r>
            <a:r>
              <a:rPr lang="en-US" sz="2000" b="1" dirty="0" smtClean="0">
                <a:solidFill>
                  <a:srgbClr val="FF0000"/>
                </a:solidFill>
              </a:rPr>
              <a:t>constant load or stress</a:t>
            </a:r>
            <a:r>
              <a:rPr lang="tr-TR" sz="20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tr-TR" sz="2000" dirty="0" smtClean="0"/>
              <a:t>F</a:t>
            </a:r>
            <a:r>
              <a:rPr lang="en-US" sz="2000" dirty="0" smtClean="0"/>
              <a:t>or metals it becomes important only</a:t>
            </a:r>
            <a:r>
              <a:rPr lang="tr-TR" sz="2000" dirty="0" smtClean="0"/>
              <a:t> </a:t>
            </a:r>
            <a:r>
              <a:rPr lang="en-US" sz="2000" dirty="0" smtClean="0"/>
              <a:t>for temperatures greater than about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0.4</a:t>
            </a:r>
            <a:r>
              <a:rPr lang="en-US" sz="2000" i="1" dirty="0" smtClean="0">
                <a:solidFill>
                  <a:schemeClr val="tx2">
                    <a:lumMod val="50000"/>
                  </a:schemeClr>
                </a:solidFill>
              </a:rPr>
              <a:t>Tm (Tm  absolute melting temperature</a:t>
            </a:r>
            <a:r>
              <a:rPr lang="en-US" sz="2000" i="1" dirty="0" smtClean="0"/>
              <a:t>)</a:t>
            </a:r>
            <a:endParaRPr lang="tr-TR" sz="2000" dirty="0">
              <a:solidFill>
                <a:srgbClr val="FF0000"/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323528" y="2852936"/>
            <a:ext cx="345638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chemeClr val="tx2">
                    <a:lumMod val="50000"/>
                  </a:schemeClr>
                </a:solidFill>
              </a:rPr>
              <a:t>Examples</a:t>
            </a:r>
            <a:r>
              <a:rPr lang="tr-TR" sz="2000" b="1" dirty="0" smtClean="0">
                <a:solidFill>
                  <a:schemeClr val="tx2">
                    <a:lumMod val="50000"/>
                  </a:schemeClr>
                </a:solidFill>
              </a:rPr>
              <a:t>: </a:t>
            </a:r>
            <a:r>
              <a:rPr lang="en-US" sz="2000" dirty="0" smtClean="0"/>
              <a:t>turbine rotors in jet engines and steam generators that experience</a:t>
            </a:r>
            <a:r>
              <a:rPr lang="tr-TR" sz="2000" dirty="0" smtClean="0"/>
              <a:t> </a:t>
            </a:r>
            <a:r>
              <a:rPr lang="en-US" sz="2000" dirty="0" smtClean="0"/>
              <a:t>centrifugal stresses, and high-pressure steam lines</a:t>
            </a:r>
            <a:endParaRPr lang="tr-TR" sz="2000" dirty="0"/>
          </a:p>
        </p:txBody>
      </p:sp>
      <p:sp>
        <p:nvSpPr>
          <p:cNvPr id="7" name="6 Dikdörtgen"/>
          <p:cNvSpPr/>
          <p:nvPr/>
        </p:nvSpPr>
        <p:spPr>
          <a:xfrm>
            <a:off x="467544" y="501317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000" b="1" dirty="0" err="1" smtClean="0"/>
              <a:t>Creep</a:t>
            </a:r>
            <a:r>
              <a:rPr lang="tr-TR" sz="2000" b="1" dirty="0" smtClean="0"/>
              <a:t> test: </a:t>
            </a:r>
            <a:r>
              <a:rPr lang="tr-TR" sz="2000" dirty="0" err="1" smtClean="0"/>
              <a:t>constant</a:t>
            </a:r>
            <a:r>
              <a:rPr lang="tr-TR" sz="2000" dirty="0" smtClean="0"/>
              <a:t> </a:t>
            </a:r>
            <a:r>
              <a:rPr lang="tr-TR" sz="2000" dirty="0" err="1" smtClean="0"/>
              <a:t>load</a:t>
            </a:r>
            <a:r>
              <a:rPr lang="tr-TR" sz="2000" dirty="0" smtClean="0"/>
              <a:t> </a:t>
            </a:r>
            <a:r>
              <a:rPr lang="tr-TR" sz="2000" dirty="0" err="1" smtClean="0"/>
              <a:t>or</a:t>
            </a:r>
            <a:r>
              <a:rPr lang="tr-TR" sz="2000" dirty="0" smtClean="0"/>
              <a:t> </a:t>
            </a:r>
            <a:r>
              <a:rPr lang="tr-TR" sz="2000" dirty="0" err="1" smtClean="0"/>
              <a:t>stress</a:t>
            </a:r>
            <a:endParaRPr lang="tr-TR" sz="2000" dirty="0" smtClean="0"/>
          </a:p>
          <a:p>
            <a:r>
              <a:rPr lang="en-US" sz="2000" dirty="0" smtClean="0"/>
              <a:t>while maintaining the temperature constant; deformation or strain is measured and</a:t>
            </a:r>
            <a:r>
              <a:rPr lang="tr-TR" sz="2000" dirty="0" smtClean="0"/>
              <a:t> </a:t>
            </a:r>
            <a:r>
              <a:rPr lang="en-US" sz="2000" dirty="0" smtClean="0"/>
              <a:t>plotted as a function of elapsed time.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49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915816" y="404664"/>
            <a:ext cx="3499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accent5">
                    <a:lumMod val="50000"/>
                  </a:schemeClr>
                </a:solidFill>
              </a:rPr>
              <a:t>Brittle vs. Ductile Fracture</a:t>
            </a:r>
            <a:endParaRPr lang="en-US" sz="2400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886" y="900733"/>
            <a:ext cx="4260354" cy="350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251520" y="4444663"/>
            <a:ext cx="849694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rgbClr val="00B0F0"/>
                </a:solidFill>
              </a:rPr>
              <a:t>A. </a:t>
            </a:r>
            <a:r>
              <a:rPr lang="en-US" sz="2000" b="1" dirty="0" smtClean="0">
                <a:solidFill>
                  <a:srgbClr val="00B0F0"/>
                </a:solidFill>
              </a:rPr>
              <a:t>Very </a:t>
            </a:r>
            <a:r>
              <a:rPr lang="en-US" sz="2000" b="1" dirty="0">
                <a:solidFill>
                  <a:srgbClr val="00B0F0"/>
                </a:solidFill>
              </a:rPr>
              <a:t>ductile</a:t>
            </a:r>
            <a:r>
              <a:rPr lang="en-US" sz="2000" dirty="0">
                <a:solidFill>
                  <a:srgbClr val="00B0F0"/>
                </a:solidFill>
              </a:rPr>
              <a:t>, </a:t>
            </a:r>
            <a:r>
              <a:rPr lang="en-US" sz="2000" dirty="0"/>
              <a:t>soft metals (e.g. </a:t>
            </a:r>
            <a:r>
              <a:rPr lang="en-US" sz="2000" dirty="0" err="1"/>
              <a:t>Pb</a:t>
            </a:r>
            <a:r>
              <a:rPr lang="en-US" sz="2000" dirty="0"/>
              <a:t>, Au) at </a:t>
            </a:r>
            <a:r>
              <a:rPr lang="en-US" sz="2000" dirty="0" smtClean="0"/>
              <a:t>room</a:t>
            </a:r>
            <a:r>
              <a:rPr lang="tr-TR" sz="2000" dirty="0" smtClean="0"/>
              <a:t> </a:t>
            </a:r>
            <a:r>
              <a:rPr lang="en-US" sz="2000" dirty="0" smtClean="0"/>
              <a:t>temperature</a:t>
            </a:r>
            <a:r>
              <a:rPr lang="en-US" sz="2000" dirty="0"/>
              <a:t>, other metals, polymers, glasses at </a:t>
            </a:r>
            <a:r>
              <a:rPr lang="en-US" sz="2000" dirty="0" smtClean="0"/>
              <a:t>high</a:t>
            </a:r>
            <a:r>
              <a:rPr lang="tr-TR" sz="2000" dirty="0" smtClean="0"/>
              <a:t> </a:t>
            </a:r>
            <a:r>
              <a:rPr lang="en-US" sz="2000" dirty="0" smtClean="0"/>
              <a:t>temperature.</a:t>
            </a:r>
            <a:r>
              <a:rPr lang="en-US" sz="2000" dirty="0"/>
              <a:t> </a:t>
            </a:r>
            <a:r>
              <a:rPr lang="en-US" sz="2000" dirty="0" smtClean="0"/>
              <a:t>These</a:t>
            </a:r>
            <a:r>
              <a:rPr lang="tr-TR" sz="2000" dirty="0" smtClean="0"/>
              <a:t> </a:t>
            </a:r>
            <a:r>
              <a:rPr lang="en-US" sz="2000" dirty="0" smtClean="0"/>
              <a:t>highly </a:t>
            </a:r>
            <a:r>
              <a:rPr lang="en-US" sz="2000" dirty="0"/>
              <a:t>ductile materials neck down to a point fracture, showing virtually </a:t>
            </a:r>
            <a:r>
              <a:rPr lang="en-US" sz="2000" dirty="0" smtClean="0"/>
              <a:t>100%</a:t>
            </a:r>
            <a:r>
              <a:rPr lang="tr-TR" sz="2000" dirty="0" smtClean="0"/>
              <a:t> </a:t>
            </a:r>
            <a:r>
              <a:rPr lang="en-US" sz="2000" dirty="0" smtClean="0"/>
              <a:t>reduction </a:t>
            </a:r>
            <a:r>
              <a:rPr lang="en-US" sz="2000" dirty="0"/>
              <a:t>in area.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B. Moderately ductile fracture</a:t>
            </a:r>
            <a:r>
              <a:rPr lang="en-US" sz="2000" dirty="0">
                <a:solidFill>
                  <a:srgbClr val="00B0F0"/>
                </a:solidFill>
              </a:rPr>
              <a:t>, </a:t>
            </a:r>
            <a:r>
              <a:rPr lang="en-US" sz="2000" dirty="0"/>
              <a:t>typical for ductile </a:t>
            </a:r>
            <a:r>
              <a:rPr lang="en-US" sz="2000" dirty="0" smtClean="0"/>
              <a:t>metals</a:t>
            </a:r>
            <a:r>
              <a:rPr lang="tr-TR" sz="2000" dirty="0" smtClean="0"/>
              <a:t>.</a:t>
            </a:r>
            <a:r>
              <a:rPr lang="en-US" sz="2000" dirty="0"/>
              <a:t> </a:t>
            </a:r>
            <a:r>
              <a:rPr lang="en-US" sz="2000" dirty="0" smtClean="0"/>
              <a:t>fracture </a:t>
            </a:r>
            <a:r>
              <a:rPr lang="en-US" sz="2000" dirty="0"/>
              <a:t>is preceded by only a moderate amount </a:t>
            </a:r>
            <a:r>
              <a:rPr lang="en-US" sz="2000" dirty="0" smtClean="0"/>
              <a:t>of</a:t>
            </a:r>
            <a:r>
              <a:rPr lang="tr-TR" sz="2000" dirty="0" smtClean="0"/>
              <a:t> </a:t>
            </a:r>
            <a:r>
              <a:rPr lang="en-US" sz="2000" dirty="0" smtClean="0"/>
              <a:t>necking</a:t>
            </a:r>
            <a:r>
              <a:rPr lang="en-US" sz="20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00B0F0"/>
                </a:solidFill>
              </a:rPr>
              <a:t>C. Brittle fracture, </a:t>
            </a:r>
            <a:r>
              <a:rPr lang="en-US" sz="2000" dirty="0"/>
              <a:t>cold metals, ceramics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68" y="1340768"/>
            <a:ext cx="2333228" cy="178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6732240" y="3105835"/>
            <a:ext cx="223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Brittle fracture</a:t>
            </a:r>
          </a:p>
          <a:p>
            <a:r>
              <a:rPr lang="en-US" b="1" dirty="0">
                <a:solidFill>
                  <a:srgbClr val="0070C0"/>
                </a:solidFill>
              </a:rPr>
              <a:t>in a mild steel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8" y="1340768"/>
            <a:ext cx="2088686" cy="139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376362" y="2924770"/>
            <a:ext cx="1581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Cup</a:t>
            </a:r>
            <a:r>
              <a:rPr lang="tr-TR" b="1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and</a:t>
            </a:r>
            <a:r>
              <a:rPr lang="tr-TR" b="1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cone </a:t>
            </a:r>
            <a:r>
              <a:rPr lang="en-US" b="1" dirty="0">
                <a:solidFill>
                  <a:srgbClr val="0070C0"/>
                </a:solidFill>
              </a:rPr>
              <a:t>fracture </a:t>
            </a:r>
            <a:r>
              <a:rPr lang="en-US" b="1" dirty="0" smtClean="0">
                <a:solidFill>
                  <a:srgbClr val="0070C0"/>
                </a:solidFill>
              </a:rPr>
              <a:t>in</a:t>
            </a:r>
            <a:r>
              <a:rPr lang="tr-TR" b="1" dirty="0" smtClean="0">
                <a:solidFill>
                  <a:srgbClr val="0070C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aluminum.</a:t>
            </a:r>
            <a:r>
              <a:rPr lang="tr-TR" b="1" dirty="0" smtClean="0">
                <a:solidFill>
                  <a:srgbClr val="0070C0"/>
                </a:solidFill>
              </a:rPr>
              <a:t> (</a:t>
            </a:r>
            <a:r>
              <a:rPr lang="tr-TR" b="1" dirty="0" err="1" smtClean="0">
                <a:solidFill>
                  <a:srgbClr val="0070C0"/>
                </a:solidFill>
              </a:rPr>
              <a:t>ductile</a:t>
            </a:r>
            <a:r>
              <a:rPr lang="tr-TR" b="1" dirty="0" smtClean="0">
                <a:solidFill>
                  <a:srgbClr val="0070C0"/>
                </a:solidFill>
              </a:rPr>
              <a:t> B) 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9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>
            <a:normAutofit/>
          </a:bodyPr>
          <a:lstStyle/>
          <a:p>
            <a:r>
              <a:rPr lang="tr-TR" sz="2400" b="1" u="sng" dirty="0" err="1" smtClean="0">
                <a:solidFill>
                  <a:schemeClr val="accent1">
                    <a:lumMod val="75000"/>
                  </a:schemeClr>
                </a:solidFill>
              </a:rPr>
              <a:t>Stages</a:t>
            </a:r>
            <a:r>
              <a:rPr lang="tr-TR" sz="2400" b="1" u="sng" dirty="0" smtClean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tr-TR" sz="2400" b="1" u="sng" dirty="0" err="1" smtClean="0">
                <a:solidFill>
                  <a:schemeClr val="accent1">
                    <a:lumMod val="75000"/>
                  </a:schemeClr>
                </a:solidFill>
              </a:rPr>
              <a:t>creep</a:t>
            </a:r>
            <a:endParaRPr lang="tr-TR" sz="2400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323528" y="4293096"/>
            <a:ext cx="86409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/>
              <a:t>1.</a:t>
            </a:r>
            <a:r>
              <a:rPr lang="tr-TR" sz="2000" b="1" dirty="0" smtClean="0">
                <a:solidFill>
                  <a:srgbClr val="0070C0"/>
                </a:solidFill>
              </a:rPr>
              <a:t>Instantaneous </a:t>
            </a:r>
            <a:r>
              <a:rPr lang="tr-TR" sz="2000" b="1" dirty="0" err="1" smtClean="0">
                <a:solidFill>
                  <a:srgbClr val="0070C0"/>
                </a:solidFill>
              </a:rPr>
              <a:t>deformation</a:t>
            </a:r>
            <a:r>
              <a:rPr lang="tr-TR" sz="2000" b="1" dirty="0" smtClean="0"/>
              <a:t>, </a:t>
            </a:r>
            <a:r>
              <a:rPr lang="tr-TR" sz="2000" dirty="0" err="1" smtClean="0"/>
              <a:t>totally</a:t>
            </a:r>
            <a:r>
              <a:rPr lang="tr-TR" sz="2000" b="1" dirty="0" smtClean="0"/>
              <a:t> </a:t>
            </a:r>
            <a:r>
              <a:rPr lang="tr-TR" sz="2000" b="1" dirty="0" err="1" smtClean="0">
                <a:solidFill>
                  <a:srgbClr val="0070C0"/>
                </a:solidFill>
              </a:rPr>
              <a:t>elastic</a:t>
            </a:r>
            <a:r>
              <a:rPr lang="tr-TR" sz="2000" b="1" dirty="0" smtClean="0"/>
              <a:t>.</a:t>
            </a:r>
          </a:p>
          <a:p>
            <a:r>
              <a:rPr lang="en-US" sz="2000" b="1" dirty="0" smtClean="0"/>
              <a:t>2</a:t>
            </a:r>
            <a:r>
              <a:rPr lang="en-US" sz="2000" b="1" dirty="0" smtClean="0">
                <a:solidFill>
                  <a:srgbClr val="0070C0"/>
                </a:solidFill>
              </a:rPr>
              <a:t>. Primary/transient creep</a:t>
            </a:r>
            <a:r>
              <a:rPr lang="en-US" sz="2000" b="1" dirty="0" smtClean="0"/>
              <a:t>. </a:t>
            </a:r>
            <a:r>
              <a:rPr lang="en-US" sz="2000" dirty="0" smtClean="0"/>
              <a:t>Slope of strain vs. time</a:t>
            </a:r>
            <a:r>
              <a:rPr lang="tr-TR" sz="2000" dirty="0" smtClean="0"/>
              <a:t> </a:t>
            </a:r>
            <a:r>
              <a:rPr lang="tr-TR" sz="2000" dirty="0" err="1" smtClean="0"/>
              <a:t>decreases</a:t>
            </a:r>
            <a:r>
              <a:rPr lang="tr-TR" sz="2000" dirty="0" smtClean="0"/>
              <a:t> </a:t>
            </a:r>
            <a:r>
              <a:rPr lang="tr-TR" sz="2000" dirty="0" err="1" smtClean="0"/>
              <a:t>with</a:t>
            </a:r>
            <a:r>
              <a:rPr lang="tr-TR" sz="2000" dirty="0" smtClean="0"/>
              <a:t> time: </a:t>
            </a:r>
            <a:r>
              <a:rPr lang="tr-TR" sz="2000" dirty="0" err="1" smtClean="0">
                <a:solidFill>
                  <a:srgbClr val="0070C0"/>
                </a:solidFill>
              </a:rPr>
              <a:t>work</a:t>
            </a:r>
            <a:r>
              <a:rPr lang="tr-TR" sz="2000" dirty="0" smtClean="0">
                <a:solidFill>
                  <a:srgbClr val="0070C0"/>
                </a:solidFill>
              </a:rPr>
              <a:t>-</a:t>
            </a:r>
            <a:r>
              <a:rPr lang="tr-TR" sz="2000" dirty="0" err="1" smtClean="0">
                <a:solidFill>
                  <a:srgbClr val="0070C0"/>
                </a:solidFill>
              </a:rPr>
              <a:t>hardening</a:t>
            </a:r>
            <a:endParaRPr lang="tr-TR" sz="2000" dirty="0" smtClean="0">
              <a:solidFill>
                <a:srgbClr val="0070C0"/>
              </a:solidFill>
            </a:endParaRPr>
          </a:p>
          <a:p>
            <a:r>
              <a:rPr lang="en-US" sz="2000" b="1" dirty="0" smtClean="0"/>
              <a:t>3. </a:t>
            </a:r>
            <a:r>
              <a:rPr lang="en-US" sz="2000" b="1" dirty="0" smtClean="0">
                <a:solidFill>
                  <a:srgbClr val="0070C0"/>
                </a:solidFill>
              </a:rPr>
              <a:t>Secondary/steady-state creep</a:t>
            </a:r>
            <a:r>
              <a:rPr lang="en-US" sz="2000" b="1" dirty="0" smtClean="0"/>
              <a:t>. </a:t>
            </a:r>
            <a:r>
              <a:rPr lang="en-US" sz="2000" dirty="0" smtClean="0"/>
              <a:t>Rate of straining is</a:t>
            </a:r>
            <a:r>
              <a:rPr lang="tr-TR" sz="2000" dirty="0" smtClean="0"/>
              <a:t> </a:t>
            </a:r>
            <a:r>
              <a:rPr lang="en-US" sz="2000" dirty="0" smtClean="0"/>
              <a:t>constant</a:t>
            </a:r>
            <a:r>
              <a:rPr lang="en-US" sz="2000" dirty="0" smtClean="0">
                <a:solidFill>
                  <a:srgbClr val="0070C0"/>
                </a:solidFill>
              </a:rPr>
              <a:t>: balance of work-hardening and recovery</a:t>
            </a:r>
            <a:r>
              <a:rPr lang="en-US" sz="2000" dirty="0" smtClean="0"/>
              <a:t>.</a:t>
            </a:r>
          </a:p>
          <a:p>
            <a:r>
              <a:rPr lang="en-US" sz="2000" b="1" dirty="0" smtClean="0"/>
              <a:t>4. </a:t>
            </a:r>
            <a:r>
              <a:rPr lang="en-US" sz="2000" b="1" dirty="0" smtClean="0">
                <a:solidFill>
                  <a:srgbClr val="0070C0"/>
                </a:solidFill>
              </a:rPr>
              <a:t>Tertiary</a:t>
            </a:r>
            <a:r>
              <a:rPr lang="en-US" sz="2000" b="1" dirty="0" smtClean="0"/>
              <a:t>. </a:t>
            </a:r>
            <a:r>
              <a:rPr lang="en-US" sz="2000" dirty="0" smtClean="0"/>
              <a:t>Rapidly accelerating strain rate up to failure</a:t>
            </a:r>
            <a:r>
              <a:rPr lang="en-US" sz="2000" b="1" dirty="0" smtClean="0"/>
              <a:t>:</a:t>
            </a:r>
            <a:r>
              <a:rPr lang="tr-TR" sz="2000" b="1" dirty="0" smtClean="0"/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formation of internal cracks, voids, grain boundary</a:t>
            </a:r>
            <a:r>
              <a:rPr lang="tr-TR" sz="2000" dirty="0" smtClean="0">
                <a:solidFill>
                  <a:srgbClr val="0070C0"/>
                </a:solidFill>
              </a:rPr>
              <a:t> </a:t>
            </a:r>
            <a:r>
              <a:rPr lang="tr-TR" sz="2000" dirty="0" err="1" smtClean="0">
                <a:solidFill>
                  <a:srgbClr val="0070C0"/>
                </a:solidFill>
              </a:rPr>
              <a:t>separation</a:t>
            </a:r>
            <a:r>
              <a:rPr lang="tr-TR" sz="2000" dirty="0" smtClean="0">
                <a:solidFill>
                  <a:srgbClr val="0070C0"/>
                </a:solidFill>
              </a:rPr>
              <a:t>, </a:t>
            </a:r>
            <a:r>
              <a:rPr lang="tr-TR" sz="2000" dirty="0" err="1" smtClean="0">
                <a:solidFill>
                  <a:srgbClr val="0070C0"/>
                </a:solidFill>
              </a:rPr>
              <a:t>necking</a:t>
            </a:r>
            <a:r>
              <a:rPr lang="tr-TR" sz="2000" dirty="0" smtClean="0">
                <a:solidFill>
                  <a:srgbClr val="0070C0"/>
                </a:solidFill>
              </a:rPr>
              <a:t>, </a:t>
            </a:r>
            <a:r>
              <a:rPr lang="tr-TR" sz="2000" dirty="0" err="1" smtClean="0">
                <a:solidFill>
                  <a:srgbClr val="0070C0"/>
                </a:solidFill>
              </a:rPr>
              <a:t>etc</a:t>
            </a:r>
            <a:r>
              <a:rPr lang="tr-TR" sz="2000" dirty="0" smtClean="0">
                <a:solidFill>
                  <a:srgbClr val="0070C0"/>
                </a:solidFill>
              </a:rPr>
              <a:t>.</a:t>
            </a:r>
            <a:endParaRPr lang="tr-TR" sz="2000" dirty="0">
              <a:solidFill>
                <a:srgbClr val="0070C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548680"/>
            <a:ext cx="4824536" cy="3748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tr-TR" sz="2800" b="1" u="sng" dirty="0" err="1" smtClean="0">
                <a:solidFill>
                  <a:schemeClr val="tx2">
                    <a:lumMod val="50000"/>
                  </a:schemeClr>
                </a:solidFill>
              </a:rPr>
              <a:t>Parameters</a:t>
            </a:r>
            <a:r>
              <a:rPr lang="tr-TR" sz="28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2800" b="1" u="sng" dirty="0" err="1" smtClean="0">
                <a:solidFill>
                  <a:schemeClr val="tx2">
                    <a:lumMod val="50000"/>
                  </a:schemeClr>
                </a:solidFill>
              </a:rPr>
              <a:t>creep</a:t>
            </a:r>
            <a:r>
              <a:rPr lang="tr-TR" sz="2800" b="1" u="sng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tr-TR" sz="2800" b="1" u="sng" dirty="0" err="1" smtClean="0">
                <a:solidFill>
                  <a:schemeClr val="tx2">
                    <a:lumMod val="50000"/>
                  </a:schemeClr>
                </a:solidFill>
              </a:rPr>
              <a:t>behavior</a:t>
            </a:r>
            <a:endParaRPr lang="tr-TR" sz="28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3 Dikdörtgen"/>
          <p:cNvSpPr/>
          <p:nvPr/>
        </p:nvSpPr>
        <p:spPr>
          <a:xfrm>
            <a:off x="323528" y="1124744"/>
            <a:ext cx="856895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The stage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secondary/steady-state creep </a:t>
            </a:r>
            <a:r>
              <a:rPr lang="en-US" sz="2000" dirty="0" smtClean="0"/>
              <a:t>is of longest</a:t>
            </a:r>
            <a:r>
              <a:rPr lang="tr-TR" sz="2000" dirty="0" smtClean="0"/>
              <a:t> </a:t>
            </a:r>
            <a:r>
              <a:rPr lang="en-US" sz="2000" dirty="0" smtClean="0"/>
              <a:t>duration and the </a:t>
            </a:r>
            <a:r>
              <a:rPr lang="en-US" sz="2000" b="1" dirty="0" smtClean="0">
                <a:solidFill>
                  <a:srgbClr val="FF0000"/>
                </a:solidFill>
              </a:rPr>
              <a:t>steady-state creep rate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  <a:r>
              <a:rPr lang="el-GR" sz="2000" b="1" dirty="0" smtClean="0">
                <a:solidFill>
                  <a:srgbClr val="FF0000"/>
                </a:solidFill>
              </a:rPr>
              <a:t>έ</a:t>
            </a:r>
            <a:r>
              <a:rPr lang="tr-TR" sz="2000" b="1" dirty="0" smtClean="0">
                <a:solidFill>
                  <a:srgbClr val="FF0000"/>
                </a:solidFill>
              </a:rPr>
              <a:t>=</a:t>
            </a:r>
            <a:r>
              <a:rPr lang="el-GR" sz="2000" b="1" dirty="0" smtClean="0">
                <a:solidFill>
                  <a:srgbClr val="FF0000"/>
                </a:solidFill>
              </a:rPr>
              <a:t>Δε</a:t>
            </a:r>
            <a:r>
              <a:rPr lang="tr-TR" sz="2000" b="1" dirty="0" smtClean="0">
                <a:solidFill>
                  <a:srgbClr val="FF0000"/>
                </a:solidFill>
              </a:rPr>
              <a:t>/</a:t>
            </a:r>
            <a:r>
              <a:rPr lang="el-GR" sz="2000" b="1" dirty="0" smtClean="0">
                <a:solidFill>
                  <a:srgbClr val="FF0000"/>
                </a:solidFill>
              </a:rPr>
              <a:t>Δ</a:t>
            </a:r>
            <a:r>
              <a:rPr lang="tr-TR" sz="2000" b="1" dirty="0" smtClean="0">
                <a:solidFill>
                  <a:srgbClr val="FF0000"/>
                </a:solidFill>
              </a:rPr>
              <a:t>t </a:t>
            </a:r>
            <a:r>
              <a:rPr lang="en-US" sz="2000" dirty="0" smtClean="0"/>
              <a:t>is the most important parameter of the creep behavior</a:t>
            </a:r>
            <a:r>
              <a:rPr lang="tr-TR" sz="2000" dirty="0" smtClean="0"/>
              <a:t> in </a:t>
            </a:r>
            <a:r>
              <a:rPr lang="tr-TR" sz="2000" dirty="0" err="1" smtClean="0"/>
              <a:t>long</a:t>
            </a:r>
            <a:r>
              <a:rPr lang="tr-TR" sz="2000" dirty="0" smtClean="0"/>
              <a:t>-life </a:t>
            </a:r>
            <a:r>
              <a:rPr lang="tr-TR" sz="2000" dirty="0" err="1" smtClean="0"/>
              <a:t>applications</a:t>
            </a:r>
            <a:r>
              <a:rPr lang="tr-TR" sz="20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Another parameter, especially important in short-life creep</a:t>
            </a:r>
            <a:r>
              <a:rPr lang="tr-TR" sz="2000" dirty="0" smtClean="0"/>
              <a:t> </a:t>
            </a:r>
            <a:r>
              <a:rPr lang="en-US" sz="2000" dirty="0" smtClean="0"/>
              <a:t>situations, is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time to rupture, or the rupture lifetime, tr.</a:t>
            </a:r>
            <a:endParaRPr lang="tr-TR" sz="20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086100"/>
            <a:ext cx="50292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4509120"/>
            <a:ext cx="2781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Dikdörtgen"/>
          <p:cNvSpPr/>
          <p:nvPr/>
        </p:nvSpPr>
        <p:spPr>
          <a:xfrm>
            <a:off x="4932040" y="5661248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where Qc is the activation energy for creep, K</a:t>
            </a:r>
            <a:r>
              <a:rPr lang="en-US" baseline="-25000" dirty="0" smtClean="0"/>
              <a:t>2</a:t>
            </a:r>
            <a:r>
              <a:rPr lang="en-US" dirty="0" smtClean="0"/>
              <a:t> and n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material</a:t>
            </a:r>
            <a:r>
              <a:rPr lang="tr-TR" dirty="0" smtClean="0"/>
              <a:t> </a:t>
            </a:r>
            <a:r>
              <a:rPr lang="tr-TR" dirty="0" err="1" smtClean="0"/>
              <a:t>constants</a:t>
            </a:r>
            <a:endParaRPr lang="tr-TR" dirty="0"/>
          </a:p>
        </p:txBody>
      </p:sp>
      <p:sp>
        <p:nvSpPr>
          <p:cNvPr id="8" name="7 Dikdörtgen"/>
          <p:cNvSpPr/>
          <p:nvPr/>
        </p:nvSpPr>
        <p:spPr>
          <a:xfrm>
            <a:off x="5004048" y="3717032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>
                <a:solidFill>
                  <a:schemeClr val="tx2">
                    <a:lumMod val="75000"/>
                  </a:schemeClr>
                </a:solidFill>
              </a:rPr>
              <a:t>Dependence</a:t>
            </a:r>
            <a:r>
              <a:rPr lang="tr-TR" b="1" dirty="0" smtClean="0">
                <a:solidFill>
                  <a:schemeClr val="tx2">
                    <a:lumMod val="75000"/>
                  </a:schemeClr>
                </a:solidFill>
              </a:rPr>
              <a:t> of </a:t>
            </a:r>
            <a:r>
              <a:rPr lang="tr-TR" b="1" dirty="0" err="1" smtClean="0">
                <a:solidFill>
                  <a:schemeClr val="tx2">
                    <a:lumMod val="75000"/>
                  </a:schemeClr>
                </a:solidFill>
              </a:rPr>
              <a:t>creep</a:t>
            </a:r>
            <a:r>
              <a:rPr lang="tr-TR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tx2">
                    <a:lumMod val="75000"/>
                  </a:schemeClr>
                </a:solidFill>
              </a:rPr>
              <a:t>strain</a:t>
            </a:r>
            <a:r>
              <a:rPr lang="tr-TR" b="1" dirty="0" smtClean="0">
                <a:solidFill>
                  <a:schemeClr val="tx2">
                    <a:lumMod val="75000"/>
                  </a:schemeClr>
                </a:solidFill>
              </a:rPr>
              <a:t> rate on</a:t>
            </a:r>
          </a:p>
          <a:p>
            <a:r>
              <a:rPr lang="tr-TR" b="1" dirty="0" err="1" smtClean="0">
                <a:solidFill>
                  <a:schemeClr val="tx2">
                    <a:lumMod val="75000"/>
                  </a:schemeClr>
                </a:solidFill>
              </a:rPr>
              <a:t>stress</a:t>
            </a:r>
            <a:r>
              <a:rPr lang="tr-TR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tr-TR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tx2">
                    <a:lumMod val="75000"/>
                  </a:schemeClr>
                </a:solidFill>
              </a:rPr>
              <a:t>temperature</a:t>
            </a:r>
            <a:r>
              <a:rPr lang="tr-TR" b="1" dirty="0" smtClean="0">
                <a:solidFill>
                  <a:schemeClr val="tx2">
                    <a:lumMod val="75000"/>
                  </a:schemeClr>
                </a:solidFill>
              </a:rPr>
              <a:t> (in K)</a:t>
            </a:r>
            <a:endParaRPr lang="tr-TR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Creep: stress and temperature effects</a:t>
            </a:r>
            <a:endParaRPr lang="tr-TR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852936"/>
            <a:ext cx="5796890" cy="3861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467544" y="1124744"/>
            <a:ext cx="558011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/>
              <a:t>With increasing stress or temperature: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b="1" dirty="0" smtClean="0"/>
              <a:t>The instantaneous strain increases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b="1" dirty="0" smtClean="0"/>
              <a:t>The steady-state creep rate increases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b="1" dirty="0" smtClean="0"/>
              <a:t>The time to rupture decreases</a:t>
            </a:r>
            <a:endParaRPr lang="tr-T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611560" y="980728"/>
            <a:ext cx="7632848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First, we need to know what the possible mechanisms are.</a:t>
            </a:r>
            <a:endParaRPr lang="tr-TR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/>
              <a:t>Several mechanism suggested for creep.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2000" dirty="0" smtClean="0"/>
              <a:t>• </a:t>
            </a:r>
            <a:r>
              <a:rPr lang="tr-TR" sz="2000" dirty="0" err="1" smtClean="0"/>
              <a:t>Stress</a:t>
            </a:r>
            <a:r>
              <a:rPr lang="tr-TR" sz="2000" dirty="0" smtClean="0"/>
              <a:t>-</a:t>
            </a:r>
            <a:r>
              <a:rPr lang="tr-TR" sz="2000" dirty="0" err="1" smtClean="0"/>
              <a:t>induced</a:t>
            </a:r>
            <a:r>
              <a:rPr lang="tr-TR" sz="2000" dirty="0" smtClean="0"/>
              <a:t> </a:t>
            </a:r>
            <a:r>
              <a:rPr lang="tr-TR" sz="2000" dirty="0" err="1" smtClean="0"/>
              <a:t>vacancy</a:t>
            </a:r>
            <a:r>
              <a:rPr lang="tr-TR" sz="2000" dirty="0" smtClean="0"/>
              <a:t> </a:t>
            </a:r>
            <a:r>
              <a:rPr lang="tr-TR" sz="2000" dirty="0" err="1" smtClean="0"/>
              <a:t>diffusion</a:t>
            </a:r>
            <a:r>
              <a:rPr lang="tr-TR" sz="20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2000" dirty="0" smtClean="0"/>
              <a:t>• </a:t>
            </a:r>
            <a:r>
              <a:rPr lang="tr-TR" sz="2000" dirty="0" err="1" smtClean="0"/>
              <a:t>Grain</a:t>
            </a:r>
            <a:r>
              <a:rPr lang="tr-TR" sz="2000" dirty="0" smtClean="0"/>
              <a:t> </a:t>
            </a:r>
            <a:r>
              <a:rPr lang="tr-TR" sz="2000" dirty="0" err="1" smtClean="0"/>
              <a:t>Boundary</a:t>
            </a:r>
            <a:r>
              <a:rPr lang="tr-TR" sz="2000" dirty="0" smtClean="0"/>
              <a:t> </a:t>
            </a:r>
            <a:r>
              <a:rPr lang="tr-TR" sz="2000" dirty="0" err="1" smtClean="0"/>
              <a:t>diffusion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sliding</a:t>
            </a:r>
            <a:r>
              <a:rPr lang="tr-TR" sz="20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2000" dirty="0" smtClean="0"/>
              <a:t>• </a:t>
            </a:r>
            <a:r>
              <a:rPr lang="tr-TR" sz="2000" dirty="0" err="1" smtClean="0"/>
              <a:t>Dislocation</a:t>
            </a:r>
            <a:r>
              <a:rPr lang="tr-TR" sz="2000" dirty="0" smtClean="0"/>
              <a:t> </a:t>
            </a:r>
            <a:r>
              <a:rPr lang="tr-TR" sz="2000" dirty="0" err="1" smtClean="0"/>
              <a:t>motion</a:t>
            </a:r>
            <a:r>
              <a:rPr lang="tr-TR" sz="20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i="1" dirty="0" smtClean="0"/>
              <a:t>Each gives different slope for stress vs. creep rate.</a:t>
            </a:r>
            <a:endParaRPr lang="tr-TR" sz="2000" i="1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2000" b="1" u="sng" dirty="0" err="1" smtClean="0">
                <a:solidFill>
                  <a:schemeClr val="accent3">
                    <a:lumMod val="50000"/>
                  </a:schemeClr>
                </a:solidFill>
              </a:rPr>
              <a:t>Possible</a:t>
            </a:r>
            <a:r>
              <a:rPr lang="tr-TR" sz="2000" b="1" u="sng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b="1" u="sng" dirty="0" err="1" smtClean="0">
                <a:solidFill>
                  <a:schemeClr val="accent3">
                    <a:lumMod val="50000"/>
                  </a:schemeClr>
                </a:solidFill>
              </a:rPr>
              <a:t>solutions</a:t>
            </a:r>
            <a:r>
              <a:rPr lang="tr-TR" sz="2000" b="1" u="sng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• Use single crystals usually a costly solution.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2000" dirty="0" smtClean="0"/>
              <a:t>• </a:t>
            </a:r>
            <a:r>
              <a:rPr lang="tr-TR" sz="2000" dirty="0" err="1" smtClean="0"/>
              <a:t>Increase</a:t>
            </a:r>
            <a:r>
              <a:rPr lang="tr-TR" sz="2000" dirty="0" smtClean="0"/>
              <a:t> </a:t>
            </a:r>
            <a:r>
              <a:rPr lang="tr-TR" sz="2000" dirty="0" err="1" smtClean="0"/>
              <a:t>grain</a:t>
            </a:r>
            <a:r>
              <a:rPr lang="tr-TR" sz="2000" dirty="0" smtClean="0"/>
              <a:t> size.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2000" dirty="0" smtClean="0"/>
              <a:t>• </a:t>
            </a:r>
            <a:r>
              <a:rPr lang="tr-TR" sz="2000" dirty="0" err="1" smtClean="0"/>
              <a:t>Solid</a:t>
            </a:r>
            <a:r>
              <a:rPr lang="tr-TR" sz="2000" dirty="0" smtClean="0"/>
              <a:t> </a:t>
            </a:r>
            <a:r>
              <a:rPr lang="tr-TR" sz="2000" dirty="0" err="1" smtClean="0"/>
              <a:t>solutions</a:t>
            </a:r>
            <a:r>
              <a:rPr lang="tr-TR" sz="20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2000" dirty="0" smtClean="0"/>
              <a:t>• </a:t>
            </a:r>
            <a:r>
              <a:rPr lang="tr-TR" sz="2000" dirty="0" err="1" smtClean="0"/>
              <a:t>Precipitation</a:t>
            </a:r>
            <a:r>
              <a:rPr lang="tr-TR" sz="2000" dirty="0" smtClean="0"/>
              <a:t> </a:t>
            </a:r>
            <a:r>
              <a:rPr lang="tr-TR" sz="2000" dirty="0" err="1" smtClean="0"/>
              <a:t>hardening</a:t>
            </a:r>
            <a:r>
              <a:rPr lang="tr-TR" sz="2000" dirty="0" smtClean="0"/>
              <a:t>.</a:t>
            </a:r>
            <a:endParaRPr lang="tr-TR" sz="2000" dirty="0"/>
          </a:p>
        </p:txBody>
      </p:sp>
      <p:sp>
        <p:nvSpPr>
          <p:cNvPr id="5" name="4 Dikdörtgen"/>
          <p:cNvSpPr/>
          <p:nvPr/>
        </p:nvSpPr>
        <p:spPr>
          <a:xfrm>
            <a:off x="1259632" y="350322"/>
            <a:ext cx="5760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r-TR" sz="2800" b="1" dirty="0" err="1" smtClean="0">
                <a:solidFill>
                  <a:schemeClr val="accent3">
                    <a:lumMod val="50000"/>
                  </a:schemeClr>
                </a:solidFill>
              </a:rPr>
              <a:t>To</a:t>
            </a:r>
            <a:r>
              <a:rPr lang="tr-TR" sz="2800" b="1" dirty="0" smtClean="0">
                <a:solidFill>
                  <a:schemeClr val="accent3">
                    <a:lumMod val="50000"/>
                  </a:schemeClr>
                </a:solidFill>
              </a:rPr>
              <a:t> minimize </a:t>
            </a:r>
            <a:r>
              <a:rPr lang="tr-TR" sz="2800" b="1" dirty="0" err="1" smtClean="0">
                <a:solidFill>
                  <a:schemeClr val="accent3">
                    <a:lumMod val="50000"/>
                  </a:schemeClr>
                </a:solidFill>
              </a:rPr>
              <a:t>creep</a:t>
            </a:r>
            <a:r>
              <a:rPr lang="tr-TR" sz="2800" b="1" dirty="0" smtClean="0">
                <a:solidFill>
                  <a:schemeClr val="accent3">
                    <a:lumMod val="50000"/>
                  </a:schemeClr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tr-TR" sz="2700" b="1" dirty="0" smtClean="0">
                <a:solidFill>
                  <a:schemeClr val="accent3">
                    <a:lumMod val="50000"/>
                  </a:schemeClr>
                </a:solidFill>
              </a:rPr>
              <a:t>ALLOYS FOR HIGH-TEMPERATURE USE</a:t>
            </a:r>
            <a:r>
              <a:rPr lang="tr-TR" sz="2400" b="1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tr-TR" sz="2400" b="1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2200" dirty="0" smtClean="0"/>
              <a:t>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(turbines in jet engines, hypersonic airplanes, nuclear</a:t>
            </a:r>
            <a:r>
              <a:rPr lang="tr-TR" sz="2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tr-TR" sz="2200" dirty="0" err="1" smtClean="0">
                <a:solidFill>
                  <a:schemeClr val="tx2">
                    <a:lumMod val="75000"/>
                  </a:schemeClr>
                </a:solidFill>
              </a:rPr>
              <a:t>reactors</a:t>
            </a:r>
            <a:r>
              <a:rPr lang="tr-TR" sz="2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tr-TR" sz="2200" dirty="0" err="1" smtClean="0">
                <a:solidFill>
                  <a:schemeClr val="tx2">
                    <a:lumMod val="75000"/>
                  </a:schemeClr>
                </a:solidFill>
              </a:rPr>
              <a:t>etc</a:t>
            </a:r>
            <a:r>
              <a:rPr lang="tr-TR" sz="2200" dirty="0" smtClean="0">
                <a:solidFill>
                  <a:schemeClr val="tx2">
                    <a:lumMod val="75000"/>
                  </a:schemeClr>
                </a:solidFill>
              </a:rPr>
              <a:t>.)</a:t>
            </a:r>
            <a:endParaRPr lang="tr-TR" sz="2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3 Dikdörtgen"/>
          <p:cNvSpPr/>
          <p:nvPr/>
        </p:nvSpPr>
        <p:spPr>
          <a:xfrm>
            <a:off x="179512" y="1412776"/>
            <a:ext cx="835292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Creep is generally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minimized</a:t>
            </a:r>
            <a:r>
              <a:rPr lang="en-US" sz="2000" dirty="0" smtClean="0"/>
              <a:t> in materials with: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tr-TR" sz="2000" dirty="0" err="1" smtClean="0"/>
              <a:t>High</a:t>
            </a:r>
            <a:r>
              <a:rPr lang="tr-TR" sz="2000" dirty="0" smtClean="0"/>
              <a:t> </a:t>
            </a:r>
            <a:r>
              <a:rPr lang="tr-TR" sz="2000" dirty="0" err="1" smtClean="0"/>
              <a:t>melting</a:t>
            </a:r>
            <a:r>
              <a:rPr lang="tr-TR" sz="2000" dirty="0" smtClean="0"/>
              <a:t> </a:t>
            </a:r>
            <a:r>
              <a:rPr lang="tr-TR" sz="2000" dirty="0" err="1" smtClean="0"/>
              <a:t>temperature</a:t>
            </a:r>
            <a:endParaRPr lang="tr-TR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tr-TR" sz="2000" dirty="0" err="1" smtClean="0"/>
              <a:t>High</a:t>
            </a:r>
            <a:r>
              <a:rPr lang="tr-TR" sz="2000" dirty="0" smtClean="0"/>
              <a:t> </a:t>
            </a:r>
            <a:r>
              <a:rPr lang="tr-TR" sz="2000" dirty="0" err="1" smtClean="0"/>
              <a:t>elastic</a:t>
            </a:r>
            <a:r>
              <a:rPr lang="tr-TR" sz="2000" dirty="0" smtClean="0"/>
              <a:t> </a:t>
            </a:r>
            <a:r>
              <a:rPr lang="tr-TR" sz="2000" dirty="0" err="1" smtClean="0"/>
              <a:t>modulus</a:t>
            </a:r>
            <a:endParaRPr lang="tr-TR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2000" dirty="0" smtClean="0"/>
              <a:t>Large grain sizes (inhibits grain boundary sliding</a:t>
            </a:r>
            <a:r>
              <a:rPr lang="tr-TR" sz="2000" dirty="0" smtClean="0"/>
              <a:t>) (smaller grains permit</a:t>
            </a:r>
          </a:p>
          <a:p>
            <a:r>
              <a:rPr lang="en-US" sz="2000" dirty="0" smtClean="0"/>
              <a:t>more grain boundary sliding, which results in higher creep rates</a:t>
            </a:r>
            <a:r>
              <a:rPr lang="tr-TR" sz="2000" dirty="0" smtClean="0"/>
              <a:t>)</a:t>
            </a:r>
            <a:endParaRPr lang="tr-TR" sz="2000" dirty="0"/>
          </a:p>
        </p:txBody>
      </p:sp>
      <p:sp>
        <p:nvSpPr>
          <p:cNvPr id="5" name="4 Dikdörtgen"/>
          <p:cNvSpPr/>
          <p:nvPr/>
        </p:nvSpPr>
        <p:spPr>
          <a:xfrm>
            <a:off x="323528" y="4293096"/>
            <a:ext cx="77768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Following materials </a:t>
            </a:r>
            <a:r>
              <a:rPr lang="en-US" sz="2000" dirty="0" err="1" smtClean="0"/>
              <a:t>ar</a:t>
            </a:r>
            <a:r>
              <a:rPr lang="tr-TR" sz="2000" dirty="0" smtClean="0"/>
              <a:t>e </a:t>
            </a:r>
            <a:r>
              <a:rPr lang="tr-TR" sz="2000" dirty="0" err="1" smtClean="0"/>
              <a:t>especially</a:t>
            </a:r>
            <a:r>
              <a:rPr lang="tr-TR" sz="2000" dirty="0" smtClean="0"/>
              <a:t> </a:t>
            </a:r>
            <a:r>
              <a:rPr lang="tr-TR" sz="2000" dirty="0" err="1" smtClean="0"/>
              <a:t>resilient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creep</a:t>
            </a:r>
            <a:r>
              <a:rPr lang="tr-TR" sz="2000" dirty="0" smtClean="0"/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tr-TR" sz="2000" dirty="0" smtClean="0"/>
              <a:t> </a:t>
            </a:r>
            <a:r>
              <a:rPr lang="tr-TR" sz="2000" dirty="0" err="1" smtClean="0"/>
              <a:t>Stainless</a:t>
            </a:r>
            <a:r>
              <a:rPr lang="tr-TR" sz="2000" dirty="0" smtClean="0"/>
              <a:t> </a:t>
            </a:r>
            <a:r>
              <a:rPr lang="tr-TR" sz="2000" dirty="0" err="1" smtClean="0"/>
              <a:t>steels</a:t>
            </a:r>
            <a:endParaRPr lang="tr-TR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 smtClean="0"/>
              <a:t> Refractory metals (containing elements of high</a:t>
            </a:r>
            <a:r>
              <a:rPr lang="tr-TR" sz="2000" dirty="0" smtClean="0"/>
              <a:t> </a:t>
            </a:r>
            <a:r>
              <a:rPr lang="tr-TR" sz="2000" dirty="0" err="1" smtClean="0"/>
              <a:t>melting</a:t>
            </a:r>
            <a:r>
              <a:rPr lang="tr-TR" sz="2000" dirty="0" smtClean="0"/>
              <a:t> </a:t>
            </a:r>
            <a:r>
              <a:rPr lang="tr-TR" sz="2000" dirty="0" err="1" smtClean="0"/>
              <a:t>point</a:t>
            </a:r>
            <a:r>
              <a:rPr lang="tr-TR" sz="2000" dirty="0" smtClean="0"/>
              <a:t>, </a:t>
            </a:r>
            <a:r>
              <a:rPr lang="tr-TR" sz="2000" dirty="0" err="1" smtClean="0"/>
              <a:t>like</a:t>
            </a:r>
            <a:r>
              <a:rPr lang="tr-TR" sz="2000" dirty="0" smtClean="0"/>
              <a:t> Nb, Mo, W, Ta)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 smtClean="0"/>
              <a:t> “</a:t>
            </a:r>
            <a:r>
              <a:rPr lang="en-US" sz="2000" dirty="0" err="1" smtClean="0"/>
              <a:t>Superalloys</a:t>
            </a:r>
            <a:r>
              <a:rPr lang="en-US" sz="2000" dirty="0" smtClean="0"/>
              <a:t>” (Co, Ni based: solid solution</a:t>
            </a:r>
            <a:r>
              <a:rPr lang="tr-TR" sz="2000" dirty="0" smtClean="0"/>
              <a:t> </a:t>
            </a:r>
            <a:r>
              <a:rPr lang="tr-TR" sz="2000" dirty="0" err="1" smtClean="0"/>
              <a:t>hardening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secondary</a:t>
            </a:r>
            <a:r>
              <a:rPr lang="tr-TR" sz="2000" dirty="0" smtClean="0"/>
              <a:t> </a:t>
            </a:r>
            <a:r>
              <a:rPr lang="tr-TR" sz="2000" dirty="0" err="1" smtClean="0"/>
              <a:t>phases</a:t>
            </a:r>
            <a:r>
              <a:rPr lang="tr-TR" sz="2000" dirty="0" smtClean="0"/>
              <a:t>)</a:t>
            </a:r>
            <a:endParaRPr lang="tr-T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41" y="1409015"/>
            <a:ext cx="4524375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323528" y="729570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most common type of tensile fracture profile for ductile </a:t>
            </a:r>
            <a:r>
              <a:rPr lang="en-US" dirty="0" smtClean="0"/>
              <a:t>metals</a:t>
            </a:r>
            <a:r>
              <a:rPr lang="tr-TR" dirty="0" smtClean="0"/>
              <a:t>:</a:t>
            </a:r>
            <a:endParaRPr lang="en-US" dirty="0"/>
          </a:p>
        </p:txBody>
      </p:sp>
      <p:sp>
        <p:nvSpPr>
          <p:cNvPr id="7" name="Dikdörtgen 6"/>
          <p:cNvSpPr/>
          <p:nvPr/>
        </p:nvSpPr>
        <p:spPr>
          <a:xfrm>
            <a:off x="2989001" y="1198244"/>
            <a:ext cx="122295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Crack</a:t>
            </a:r>
          </a:p>
          <a:p>
            <a:r>
              <a:rPr lang="en-US" sz="1600" b="1" dirty="0" smtClean="0">
                <a:solidFill>
                  <a:srgbClr val="0070C0"/>
                </a:solidFill>
              </a:rPr>
              <a:t>grows</a:t>
            </a:r>
          </a:p>
          <a:p>
            <a:r>
              <a:rPr lang="en-US" sz="1600" b="1" dirty="0" smtClean="0">
                <a:solidFill>
                  <a:srgbClr val="0070C0"/>
                </a:solidFill>
              </a:rPr>
              <a:t>90</a:t>
            </a:r>
            <a:r>
              <a:rPr lang="tr-TR" sz="1600" b="1" dirty="0" smtClean="0">
                <a:solidFill>
                  <a:srgbClr val="0070C0"/>
                </a:solidFill>
              </a:rPr>
              <a:t>°</a:t>
            </a:r>
            <a:r>
              <a:rPr lang="en-US" sz="1600" b="1" dirty="0" smtClean="0">
                <a:solidFill>
                  <a:srgbClr val="0070C0"/>
                </a:solidFill>
              </a:rPr>
              <a:t> to</a:t>
            </a:r>
          </a:p>
          <a:p>
            <a:r>
              <a:rPr lang="en-US" sz="1600" b="1" dirty="0" smtClean="0">
                <a:solidFill>
                  <a:srgbClr val="0070C0"/>
                </a:solidFill>
              </a:rPr>
              <a:t>applied</a:t>
            </a:r>
          </a:p>
          <a:p>
            <a:r>
              <a:rPr lang="en-US" sz="1600" b="1" dirty="0" smtClean="0">
                <a:solidFill>
                  <a:srgbClr val="0070C0"/>
                </a:solidFill>
              </a:rPr>
              <a:t>stress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cxnSp>
        <p:nvCxnSpPr>
          <p:cNvPr id="9" name="Düz Ok Bağlayıcısı 8"/>
          <p:cNvCxnSpPr/>
          <p:nvPr/>
        </p:nvCxnSpPr>
        <p:spPr>
          <a:xfrm>
            <a:off x="3707904" y="2276872"/>
            <a:ext cx="36004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Ok Bağlayıcısı 10"/>
          <p:cNvCxnSpPr/>
          <p:nvPr/>
        </p:nvCxnSpPr>
        <p:spPr>
          <a:xfrm>
            <a:off x="755576" y="4725144"/>
            <a:ext cx="36004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/>
        </p:nvSpPr>
        <p:spPr>
          <a:xfrm>
            <a:off x="-72556" y="4140369"/>
            <a:ext cx="165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45</a:t>
            </a:r>
            <a:r>
              <a:rPr lang="tr-TR" sz="1600" b="1" dirty="0" smtClean="0">
                <a:solidFill>
                  <a:srgbClr val="0070C0"/>
                </a:solidFill>
              </a:rPr>
              <a:t>°</a:t>
            </a:r>
            <a:r>
              <a:rPr lang="en-US" sz="1600" b="1" dirty="0" smtClean="0">
                <a:solidFill>
                  <a:srgbClr val="0070C0"/>
                </a:solidFill>
              </a:rPr>
              <a:t> -</a:t>
            </a:r>
            <a:r>
              <a:rPr lang="tr-TR" sz="1600" b="1" dirty="0" smtClean="0">
                <a:solidFill>
                  <a:srgbClr val="0070C0"/>
                </a:solidFill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</a:rPr>
              <a:t>maximum</a:t>
            </a:r>
            <a:endParaRPr lang="en-US" sz="1600" b="1" dirty="0">
              <a:solidFill>
                <a:srgbClr val="0070C0"/>
              </a:solidFill>
            </a:endParaRPr>
          </a:p>
          <a:p>
            <a:r>
              <a:rPr lang="en-US" sz="1600" b="1" dirty="0" smtClean="0">
                <a:solidFill>
                  <a:srgbClr val="0070C0"/>
                </a:solidFill>
              </a:rPr>
              <a:t>Shear</a:t>
            </a:r>
            <a:r>
              <a:rPr lang="tr-TR" sz="1600" b="1" dirty="0" smtClean="0">
                <a:solidFill>
                  <a:srgbClr val="0070C0"/>
                </a:solidFill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</a:rPr>
              <a:t>stress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24178"/>
            <a:ext cx="3672408" cy="2428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ikdörtgen 11"/>
          <p:cNvSpPr/>
          <p:nvPr/>
        </p:nvSpPr>
        <p:spPr>
          <a:xfrm>
            <a:off x="4932040" y="3712964"/>
            <a:ext cx="38884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70C0"/>
                </a:solidFill>
              </a:rPr>
              <a:t>a</a:t>
            </a:r>
            <a:r>
              <a:rPr lang="en-US" b="1" dirty="0" smtClean="0">
                <a:solidFill>
                  <a:srgbClr val="0070C0"/>
                </a:solidFill>
              </a:rPr>
              <a:t>. </a:t>
            </a:r>
            <a:r>
              <a:rPr lang="en-US" b="1" dirty="0">
                <a:solidFill>
                  <a:srgbClr val="0070C0"/>
                </a:solidFill>
              </a:rPr>
              <a:t>Neck formation (subsequent</a:t>
            </a:r>
          </a:p>
          <a:p>
            <a:r>
              <a:rPr lang="en-US" b="1" dirty="0">
                <a:solidFill>
                  <a:srgbClr val="0070C0"/>
                </a:solidFill>
              </a:rPr>
              <a:t>deformation is confined to the</a:t>
            </a:r>
          </a:p>
          <a:p>
            <a:r>
              <a:rPr lang="en-US" b="1" dirty="0">
                <a:solidFill>
                  <a:srgbClr val="0070C0"/>
                </a:solidFill>
              </a:rPr>
              <a:t>neck).</a:t>
            </a:r>
          </a:p>
          <a:p>
            <a:r>
              <a:rPr lang="tr-TR" b="1" dirty="0">
                <a:solidFill>
                  <a:srgbClr val="0070C0"/>
                </a:solidFill>
              </a:rPr>
              <a:t>b</a:t>
            </a:r>
            <a:r>
              <a:rPr lang="tr-TR" b="1" dirty="0" smtClean="0">
                <a:solidFill>
                  <a:srgbClr val="0070C0"/>
                </a:solidFill>
              </a:rPr>
              <a:t>.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Small cavity (</a:t>
            </a:r>
            <a:r>
              <a:rPr lang="en-US" b="1" dirty="0" err="1">
                <a:solidFill>
                  <a:srgbClr val="0070C0"/>
                </a:solidFill>
              </a:rPr>
              <a:t>microvoids</a:t>
            </a:r>
            <a:r>
              <a:rPr lang="en-US" b="1" dirty="0" smtClean="0">
                <a:solidFill>
                  <a:srgbClr val="0070C0"/>
                </a:solidFill>
              </a:rPr>
              <a:t>) </a:t>
            </a:r>
            <a:r>
              <a:rPr lang="en-US" b="1" dirty="0">
                <a:solidFill>
                  <a:srgbClr val="0070C0"/>
                </a:solidFill>
              </a:rPr>
              <a:t>formation.</a:t>
            </a:r>
          </a:p>
          <a:p>
            <a:r>
              <a:rPr lang="tr-TR" b="1" dirty="0">
                <a:solidFill>
                  <a:srgbClr val="0070C0"/>
                </a:solidFill>
              </a:rPr>
              <a:t>c</a:t>
            </a:r>
            <a:r>
              <a:rPr lang="en-US" b="1" dirty="0" smtClean="0">
                <a:solidFill>
                  <a:srgbClr val="0070C0"/>
                </a:solidFill>
              </a:rPr>
              <a:t>. </a:t>
            </a:r>
            <a:r>
              <a:rPr lang="en-US" b="1" dirty="0">
                <a:solidFill>
                  <a:srgbClr val="0070C0"/>
                </a:solidFill>
              </a:rPr>
              <a:t>Further deformations leads to</a:t>
            </a:r>
          </a:p>
          <a:p>
            <a:r>
              <a:rPr lang="en-US" b="1" dirty="0">
                <a:solidFill>
                  <a:srgbClr val="0070C0"/>
                </a:solidFill>
              </a:rPr>
              <a:t>coalescence of voids into a crack.</a:t>
            </a:r>
          </a:p>
          <a:p>
            <a:r>
              <a:rPr lang="tr-TR" b="1" dirty="0">
                <a:solidFill>
                  <a:srgbClr val="0070C0"/>
                </a:solidFill>
              </a:rPr>
              <a:t>d</a:t>
            </a:r>
            <a:r>
              <a:rPr lang="en-US" b="1" dirty="0" smtClean="0">
                <a:solidFill>
                  <a:srgbClr val="0070C0"/>
                </a:solidFill>
              </a:rPr>
              <a:t>. </a:t>
            </a:r>
            <a:r>
              <a:rPr lang="en-US" b="1" dirty="0">
                <a:solidFill>
                  <a:srgbClr val="0070C0"/>
                </a:solidFill>
              </a:rPr>
              <a:t>Crack propagation.</a:t>
            </a:r>
          </a:p>
          <a:p>
            <a:r>
              <a:rPr lang="tr-TR" b="1" dirty="0">
                <a:solidFill>
                  <a:srgbClr val="0070C0"/>
                </a:solidFill>
              </a:rPr>
              <a:t>e</a:t>
            </a:r>
            <a:r>
              <a:rPr lang="en-US" b="1" dirty="0" smtClean="0">
                <a:solidFill>
                  <a:srgbClr val="0070C0"/>
                </a:solidFill>
              </a:rPr>
              <a:t>. </a:t>
            </a:r>
            <a:r>
              <a:rPr lang="en-US" b="1" dirty="0">
                <a:solidFill>
                  <a:srgbClr val="0070C0"/>
                </a:solidFill>
              </a:rPr>
              <a:t>Fracture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  <a:r>
              <a:rPr lang="tr-TR" b="1" dirty="0" smtClean="0">
                <a:solidFill>
                  <a:srgbClr val="0070C0"/>
                </a:solidFill>
              </a:rPr>
              <a:t> ) </a:t>
            </a:r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</a:rPr>
              <a:t>«</a:t>
            </a:r>
            <a:r>
              <a:rPr lang="en-US" b="1" i="1" dirty="0" smtClean="0">
                <a:solidFill>
                  <a:schemeClr val="accent2">
                    <a:lumMod val="75000"/>
                  </a:schemeClr>
                </a:solidFill>
              </a:rPr>
              <a:t>cup-and-cone fracture</a:t>
            </a:r>
            <a:r>
              <a:rPr lang="tr-TR" b="1" i="1" dirty="0" smtClean="0">
                <a:solidFill>
                  <a:schemeClr val="accent2">
                    <a:lumMod val="75000"/>
                  </a:schemeClr>
                </a:solidFill>
              </a:rPr>
              <a:t>»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Dikdörtgen 14"/>
          <p:cNvSpPr/>
          <p:nvPr/>
        </p:nvSpPr>
        <p:spPr>
          <a:xfrm>
            <a:off x="0" y="173831"/>
            <a:ext cx="903649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5600"/>
            <a:r>
              <a:rPr lang="en-US" sz="2400" b="1" u="sng" dirty="0">
                <a:solidFill>
                  <a:schemeClr val="accent3">
                    <a:lumMod val="50000"/>
                  </a:schemeClr>
                </a:solidFill>
              </a:rPr>
              <a:t>DUCTILE FRACTURE</a:t>
            </a:r>
            <a:endParaRPr lang="en-US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2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1"/>
          <a:stretch/>
        </p:blipFill>
        <p:spPr bwMode="auto">
          <a:xfrm>
            <a:off x="2507530" y="669032"/>
            <a:ext cx="3672408" cy="245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0" y="173831"/>
            <a:ext cx="903649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5600"/>
            <a:r>
              <a:rPr lang="en-US" sz="2400" b="1" u="sng" dirty="0">
                <a:solidFill>
                  <a:schemeClr val="accent3">
                    <a:lumMod val="50000"/>
                  </a:schemeClr>
                </a:solidFill>
              </a:rPr>
              <a:t>DUCTILE FRACTURE</a:t>
            </a:r>
            <a:endParaRPr lang="en-US" sz="24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2219691" y="3118434"/>
            <a:ext cx="4248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Typical Cup-and-Cone fracture in ductile Al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63" y="3487766"/>
            <a:ext cx="5587075" cy="248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179512" y="6095037"/>
            <a:ext cx="885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Scanning Electron Microscopy: </a:t>
            </a:r>
            <a:r>
              <a:rPr lang="en-US" b="1" i="1" dirty="0" err="1">
                <a:solidFill>
                  <a:schemeClr val="accent2">
                    <a:lumMod val="75000"/>
                  </a:schemeClr>
                </a:solidFill>
              </a:rPr>
              <a:t>Fractographic</a:t>
            </a:r>
            <a:r>
              <a:rPr lang="en-US" i="1" dirty="0"/>
              <a:t> </a:t>
            </a:r>
            <a:r>
              <a:rPr lang="en-US" dirty="0"/>
              <a:t>studies </a:t>
            </a:r>
            <a:r>
              <a:rPr lang="en-US" dirty="0" smtClean="0"/>
              <a:t>at</a:t>
            </a:r>
            <a:r>
              <a:rPr lang="tr-TR" dirty="0"/>
              <a:t> </a:t>
            </a:r>
            <a:r>
              <a:rPr lang="en-US" dirty="0" smtClean="0"/>
              <a:t>high </a:t>
            </a:r>
            <a:r>
              <a:rPr lang="en-US" dirty="0"/>
              <a:t>resolution. </a:t>
            </a:r>
            <a:r>
              <a:rPr lang="en-US" dirty="0">
                <a:solidFill>
                  <a:srgbClr val="FF0000"/>
                </a:solidFill>
              </a:rPr>
              <a:t>Spherical </a:t>
            </a:r>
            <a:r>
              <a:rPr lang="tr-TR" dirty="0" smtClean="0">
                <a:solidFill>
                  <a:srgbClr val="FF0000"/>
                </a:solidFill>
              </a:rPr>
              <a:t>«</a:t>
            </a:r>
            <a:r>
              <a:rPr lang="en-US" dirty="0" smtClean="0">
                <a:solidFill>
                  <a:srgbClr val="FF0000"/>
                </a:solidFill>
              </a:rPr>
              <a:t>dimples</a:t>
            </a:r>
            <a:r>
              <a:rPr lang="tr-TR" dirty="0" smtClean="0">
                <a:solidFill>
                  <a:srgbClr val="FF0000"/>
                </a:solidFill>
              </a:rPr>
              <a:t>»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correspond </a:t>
            </a:r>
            <a:r>
              <a:rPr lang="en-US" dirty="0" smtClean="0">
                <a:solidFill>
                  <a:srgbClr val="FF0000"/>
                </a:solidFill>
              </a:rPr>
              <a:t>to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micro-cavities </a:t>
            </a:r>
            <a:r>
              <a:rPr lang="en-US" dirty="0">
                <a:solidFill>
                  <a:srgbClr val="FF0000"/>
                </a:solidFill>
              </a:rPr>
              <a:t>that initiate crack formation.</a:t>
            </a:r>
          </a:p>
        </p:txBody>
      </p:sp>
      <p:sp>
        <p:nvSpPr>
          <p:cNvPr id="6" name="Dikdörtgen 5"/>
          <p:cNvSpPr/>
          <p:nvPr/>
        </p:nvSpPr>
        <p:spPr>
          <a:xfrm>
            <a:off x="6300193" y="3487766"/>
            <a:ext cx="28438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sz="1400" dirty="0" smtClean="0"/>
              <a:t>Scanning </a:t>
            </a:r>
            <a:r>
              <a:rPr lang="en-US" sz="1400" dirty="0"/>
              <a:t>electron </a:t>
            </a:r>
            <a:r>
              <a:rPr lang="en-US" sz="1400" dirty="0" err="1"/>
              <a:t>fractograph</a:t>
            </a:r>
            <a:r>
              <a:rPr lang="en-US" sz="1400" dirty="0"/>
              <a:t> showing spherical dimples </a:t>
            </a:r>
            <a:r>
              <a:rPr lang="en-US" sz="1400" dirty="0" smtClean="0"/>
              <a:t>characteristic of</a:t>
            </a:r>
            <a:r>
              <a:rPr lang="tr-TR" sz="1400" dirty="0" smtClean="0"/>
              <a:t> </a:t>
            </a:r>
            <a:r>
              <a:rPr lang="en-US" sz="1400" dirty="0" smtClean="0"/>
              <a:t>ductile </a:t>
            </a:r>
            <a:r>
              <a:rPr lang="en-US" sz="1400" dirty="0"/>
              <a:t>fracture resulting from uniaxial tensile loads. </a:t>
            </a:r>
            <a:r>
              <a:rPr lang="en-US" sz="1400" dirty="0" smtClean="0"/>
              <a:t>3300</a:t>
            </a:r>
            <a:r>
              <a:rPr lang="tr-TR" sz="1400" dirty="0" smtClean="0"/>
              <a:t>X</a:t>
            </a:r>
            <a:r>
              <a:rPr lang="en-US" sz="1400" dirty="0" smtClean="0"/>
              <a:t>. </a:t>
            </a:r>
            <a:endParaRPr lang="tr-TR" sz="1400" dirty="0" smtClean="0"/>
          </a:p>
          <a:p>
            <a:pPr marL="342900" indent="-342900">
              <a:buAutoNum type="alphaLcParenBoth"/>
            </a:pPr>
            <a:r>
              <a:rPr lang="en-US" sz="1400" dirty="0" smtClean="0"/>
              <a:t>Scanning electron</a:t>
            </a:r>
            <a:r>
              <a:rPr lang="tr-TR" sz="1400" dirty="0" smtClean="0"/>
              <a:t> </a:t>
            </a:r>
            <a:r>
              <a:rPr lang="en-US" sz="1400" dirty="0" err="1" smtClean="0"/>
              <a:t>fractograph</a:t>
            </a:r>
            <a:r>
              <a:rPr lang="en-US" sz="1400" dirty="0" smtClean="0"/>
              <a:t> </a:t>
            </a:r>
            <a:r>
              <a:rPr lang="en-US" sz="1400" dirty="0"/>
              <a:t>showing parabolic-shaped dimples characteristic of ductile fracture </a:t>
            </a:r>
            <a:r>
              <a:rPr lang="en-US" sz="1400" dirty="0" smtClean="0"/>
              <a:t>resulting</a:t>
            </a:r>
            <a:r>
              <a:rPr lang="tr-TR" sz="1400" dirty="0" smtClean="0"/>
              <a:t> </a:t>
            </a:r>
            <a:r>
              <a:rPr lang="en-US" sz="1400" dirty="0" smtClean="0"/>
              <a:t>from </a:t>
            </a:r>
            <a:r>
              <a:rPr lang="en-US" sz="1400" dirty="0"/>
              <a:t>shear loading. </a:t>
            </a:r>
            <a:r>
              <a:rPr lang="en-US" sz="1400" dirty="0" smtClean="0"/>
              <a:t>5000</a:t>
            </a:r>
            <a:r>
              <a:rPr lang="tr-TR" sz="1400" dirty="0" smtClean="0"/>
              <a:t>x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866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73831"/>
            <a:ext cx="903649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5600"/>
            <a:r>
              <a:rPr lang="en-US" sz="2400" b="1" u="sng" dirty="0">
                <a:solidFill>
                  <a:schemeClr val="accent2">
                    <a:lumMod val="75000"/>
                  </a:schemeClr>
                </a:solidFill>
              </a:rPr>
              <a:t>BRITTLE FRACTURE</a:t>
            </a:r>
            <a:endParaRPr lang="en-US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67544" y="888712"/>
            <a:ext cx="60486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/>
              <a:t>Brittle fracture takes place without any appreciable deformation and by rapid </a:t>
            </a:r>
            <a:r>
              <a:rPr lang="en-US" sz="2000" dirty="0" smtClean="0"/>
              <a:t>crack</a:t>
            </a:r>
            <a:r>
              <a:rPr lang="tr-TR" sz="2000" dirty="0" smtClean="0"/>
              <a:t> p</a:t>
            </a:r>
            <a:r>
              <a:rPr lang="en-US" sz="2000" dirty="0" err="1" smtClean="0"/>
              <a:t>ropagation</a:t>
            </a:r>
            <a:r>
              <a:rPr lang="tr-TR" sz="2000" dirty="0" smtClean="0"/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 smtClean="0"/>
              <a:t>Crack propagates nearly perpendicular to the</a:t>
            </a:r>
            <a:r>
              <a:rPr lang="tr-TR" sz="2000" dirty="0" smtClean="0"/>
              <a:t> </a:t>
            </a:r>
            <a:r>
              <a:rPr lang="en-US" sz="2000" dirty="0" smtClean="0"/>
              <a:t>direction of the applied stress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000" dirty="0" smtClean="0"/>
              <a:t>Crack </a:t>
            </a:r>
            <a:r>
              <a:rPr lang="en-US" sz="2000" dirty="0"/>
              <a:t>often propagates by cleavage </a:t>
            </a:r>
            <a:r>
              <a:rPr lang="en-US" sz="2000" dirty="0" smtClean="0"/>
              <a:t>– breaking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atomic bonds along </a:t>
            </a:r>
            <a:r>
              <a:rPr lang="en-US" sz="2000" dirty="0" smtClean="0"/>
              <a:t>specific</a:t>
            </a:r>
            <a:r>
              <a:rPr lang="tr-TR" sz="2000" dirty="0" smtClean="0"/>
              <a:t> </a:t>
            </a:r>
            <a:r>
              <a:rPr lang="en-US" sz="2000" dirty="0" smtClean="0"/>
              <a:t>crystallographic </a:t>
            </a:r>
            <a:r>
              <a:rPr lang="en-US" sz="2000" dirty="0"/>
              <a:t>planes (cleavage planes).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2"/>
          <a:stretch/>
        </p:blipFill>
        <p:spPr bwMode="auto">
          <a:xfrm>
            <a:off x="6660232" y="188640"/>
            <a:ext cx="1301006" cy="350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43257"/>
            <a:ext cx="4098106" cy="281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1890606" y="6165304"/>
            <a:ext cx="2914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Brittle fracture in a mild steel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3573016"/>
            <a:ext cx="3291300" cy="2644267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6084168" y="6237312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Tmath1"/>
              </a:rPr>
              <a:t>‘‘rock candy’’ </a:t>
            </a:r>
            <a:r>
              <a:rPr lang="en-US" dirty="0" smtClean="0">
                <a:latin typeface="AdvTmath1"/>
              </a:rPr>
              <a:t>appearance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73831"/>
            <a:ext cx="903649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5600"/>
            <a:r>
              <a:rPr lang="en-US" sz="2400" b="1" u="sng" dirty="0">
                <a:solidFill>
                  <a:schemeClr val="accent2">
                    <a:lumMod val="75000"/>
                  </a:schemeClr>
                </a:solidFill>
              </a:rPr>
              <a:t>BRITTLE FRACTURE</a:t>
            </a:r>
            <a:endParaRPr lang="en-US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323528" y="980728"/>
            <a:ext cx="856895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A.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Transgranular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fracture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000" dirty="0"/>
              <a:t>Fracture cracks pass </a:t>
            </a:r>
            <a:r>
              <a:rPr lang="en-US" sz="2000" dirty="0" smtClean="0"/>
              <a:t>through</a:t>
            </a:r>
            <a:r>
              <a:rPr lang="tr-TR" sz="2000" dirty="0" smtClean="0"/>
              <a:t> </a:t>
            </a:r>
            <a:r>
              <a:rPr lang="en-US" sz="2000" dirty="0" smtClean="0"/>
              <a:t>grains</a:t>
            </a:r>
            <a:r>
              <a:rPr lang="en-US" sz="2000" dirty="0"/>
              <a:t>. Fracture surface have faceted texture </a:t>
            </a:r>
            <a:r>
              <a:rPr lang="en-US" sz="2000" dirty="0" smtClean="0"/>
              <a:t>because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different orientation of cleavage planes in grains.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B.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Intergranular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fracture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2000" dirty="0"/>
              <a:t>Fracture crack propagation </a:t>
            </a:r>
            <a:r>
              <a:rPr lang="en-US" sz="2000" dirty="0" smtClean="0"/>
              <a:t>is</a:t>
            </a:r>
            <a:r>
              <a:rPr lang="tr-TR" sz="2000" dirty="0" smtClean="0"/>
              <a:t> </a:t>
            </a:r>
            <a:r>
              <a:rPr lang="en-US" sz="2000" dirty="0" smtClean="0"/>
              <a:t>along </a:t>
            </a:r>
            <a:r>
              <a:rPr lang="en-US" sz="2000" dirty="0"/>
              <a:t>grain boundaries (grain boundaries are </a:t>
            </a:r>
            <a:r>
              <a:rPr lang="en-US" sz="2000" dirty="0" smtClean="0"/>
              <a:t>weakened</a:t>
            </a:r>
            <a:r>
              <a:rPr lang="tr-TR" sz="2000" dirty="0" smtClean="0"/>
              <a:t> </a:t>
            </a:r>
            <a:r>
              <a:rPr lang="en-US" sz="2000" dirty="0" smtClean="0"/>
              <a:t>or </a:t>
            </a:r>
            <a:r>
              <a:rPr lang="en-US" sz="2000" dirty="0" err="1"/>
              <a:t>embrittled</a:t>
            </a:r>
            <a:r>
              <a:rPr lang="en-US" sz="2000" dirty="0"/>
              <a:t> by impurities segregation etc.)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6" y="3284984"/>
            <a:ext cx="4497730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48" y="3248503"/>
            <a:ext cx="3528392" cy="262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686744" cy="269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33056"/>
            <a:ext cx="2829013" cy="2736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8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73831"/>
            <a:ext cx="903649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55600"/>
            <a:r>
              <a:rPr lang="en-US" sz="2400" b="1" u="sng" dirty="0">
                <a:solidFill>
                  <a:schemeClr val="accent2">
                    <a:lumMod val="75000"/>
                  </a:schemeClr>
                </a:solidFill>
              </a:rPr>
              <a:t>BRITTLE FRACTURE</a:t>
            </a:r>
            <a:endParaRPr lang="en-US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179512" y="764704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Fracture surfaces of materials that failed in a brittle manner will have their </a:t>
            </a:r>
            <a:r>
              <a:rPr lang="en-US" dirty="0" smtClean="0"/>
              <a:t>own</a:t>
            </a:r>
            <a:r>
              <a:rPr lang="tr-TR" dirty="0" smtClean="0"/>
              <a:t> </a:t>
            </a:r>
            <a:r>
              <a:rPr lang="en-US" dirty="0" smtClean="0"/>
              <a:t>distinctive </a:t>
            </a:r>
            <a:r>
              <a:rPr lang="en-US" dirty="0"/>
              <a:t>patterns; any signs of gross plastic deformation will be </a:t>
            </a:r>
            <a:r>
              <a:rPr lang="en-US" dirty="0" smtClean="0"/>
              <a:t>absent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" y="1419791"/>
            <a:ext cx="5190728" cy="282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" y="4226644"/>
            <a:ext cx="4808270" cy="237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5090507" y="2232578"/>
            <a:ext cx="35859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Chevron marks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From brittle fracture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3203848" y="4063092"/>
            <a:ext cx="1719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Origin of crack</a:t>
            </a:r>
          </a:p>
        </p:txBody>
      </p:sp>
      <p:sp>
        <p:nvSpPr>
          <p:cNvPr id="7" name="Dikdörtgen 6"/>
          <p:cNvSpPr/>
          <p:nvPr/>
        </p:nvSpPr>
        <p:spPr>
          <a:xfrm>
            <a:off x="5311452" y="5056168"/>
            <a:ext cx="2090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Fan-shaped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ridges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coming from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crack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3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3736</Words>
  <Application>Microsoft Office PowerPoint</Application>
  <PresentationFormat>On-screen Show (4:3)</PresentationFormat>
  <Paragraphs>375</Paragraphs>
  <Slides>44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Ofis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FATIGUE (Failure under fluctuating / cyclic stresses)</vt:lpstr>
      <vt:lpstr>FATIGUE (Failure under fluctuating / cyclic stresses)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Crack initiation and propagation</vt:lpstr>
      <vt:lpstr>PowerPoint Presentation</vt:lpstr>
      <vt:lpstr>PowerPoint Presentation</vt:lpstr>
      <vt:lpstr>FATIGUE (Failure under fluctuating / cyclic stresses)</vt:lpstr>
      <vt:lpstr>Factors that affect fatigue life</vt:lpstr>
      <vt:lpstr>Factors that affect fatigue life</vt:lpstr>
      <vt:lpstr>Factors that affect fatigue life</vt:lpstr>
      <vt:lpstr>CREEP</vt:lpstr>
      <vt:lpstr>Stages of creep</vt:lpstr>
      <vt:lpstr>Parameters of creep behavior</vt:lpstr>
      <vt:lpstr>Creep: stress and temperature effects</vt:lpstr>
      <vt:lpstr>PowerPoint Presentation</vt:lpstr>
      <vt:lpstr>ALLOYS FOR HIGH-TEMPERATURE USE  (turbines in jet engines, hypersonic airplanes, nuclear reactors, etc.)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Guldem Kartal</dc:creator>
  <cp:lastModifiedBy>CVD</cp:lastModifiedBy>
  <cp:revision>176</cp:revision>
  <dcterms:created xsi:type="dcterms:W3CDTF">2013-08-14T08:56:48Z</dcterms:created>
  <dcterms:modified xsi:type="dcterms:W3CDTF">2018-12-03T07:28:50Z</dcterms:modified>
</cp:coreProperties>
</file>